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753600" cy="7315200"/>
  <p:notesSz cx="6858000" cy="9144000"/>
  <p:embeddedFontLst>
    <p:embeddedFont>
      <p:font typeface="Anton" pitchFamily="2" charset="0"/>
      <p:regular r:id="rId36"/>
    </p:embeddedFont>
    <p:embeddedFont>
      <p:font typeface="Calibri (MS)" panose="020B0604020202020204" charset="0"/>
      <p:regular r:id="rId37"/>
    </p:embeddedFont>
    <p:embeddedFont>
      <p:font typeface="Canva Sans" panose="020B0604020202020204" charset="0"/>
      <p:regular r:id="rId38"/>
    </p:embeddedFont>
    <p:embeddedFont>
      <p:font typeface="Canva Sans Bold" panose="020B0604020202020204" charset="0"/>
      <p:regular r:id="rId39"/>
    </p:embeddedFont>
    <p:embeddedFont>
      <p:font typeface="Prompt" panose="00000500000000000000" pitchFamily="2" charset="-34"/>
      <p:regular r:id="rId40"/>
    </p:embeddedFont>
    <p:embeddedFont>
      <p:font typeface="Prompt Bold" panose="00000800000000000000" charset="-34"/>
      <p:regular r:id="rId41"/>
    </p:embeddedFont>
    <p:embeddedFont>
      <p:font typeface="Prompt Semi-Bold" panose="020B0604020202020204" charset="-34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1196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2" d="100"/>
          <a:sy n="92" d="100"/>
        </p:scale>
        <p:origin x="4114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03.07.2025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1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2.jpeg"/><Relationship Id="rId9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09600" y="2002005"/>
            <a:ext cx="8991600" cy="15005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 b="1" dirty="0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Staff and Student </a:t>
            </a:r>
          </a:p>
          <a:p>
            <a:pPr algn="ctr">
              <a:lnSpc>
                <a:spcPts val="6020"/>
              </a:lnSpc>
            </a:pPr>
            <a:r>
              <a:rPr lang="en-US" sz="4300" b="1" dirty="0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Experience Surveys 2025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31520" y="5535930"/>
            <a:ext cx="5593080" cy="1047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 dirty="0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Dr Suzanne Ii</a:t>
            </a:r>
          </a:p>
          <a:p>
            <a:pPr algn="ctr">
              <a:lnSpc>
                <a:spcPts val="4200"/>
              </a:lnSpc>
            </a:pPr>
            <a:r>
              <a:rPr lang="en-US" sz="3000" b="1" dirty="0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People &amp; Culture Coordinator</a:t>
            </a:r>
          </a:p>
        </p:txBody>
      </p:sp>
      <p:sp>
        <p:nvSpPr>
          <p:cNvPr id="6" name="Freeform 6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545550" y="4021525"/>
            <a:ext cx="6662500" cy="56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b="1" dirty="0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Initial Findings and Future Focus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863131" y="2360879"/>
            <a:ext cx="6027338" cy="4437628"/>
          </a:xfrm>
          <a:custGeom>
            <a:avLst/>
            <a:gdLst/>
            <a:ahLst/>
            <a:cxnLst/>
            <a:rect l="l" t="t" r="r" b="b"/>
            <a:pathLst>
              <a:path w="6027338" h="4437628">
                <a:moveTo>
                  <a:pt x="0" y="0"/>
                </a:moveTo>
                <a:lnTo>
                  <a:pt x="6027338" y="0"/>
                </a:lnTo>
                <a:lnTo>
                  <a:pt x="6027338" y="4437627"/>
                </a:lnTo>
                <a:lnTo>
                  <a:pt x="0" y="44376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6047" y="1520367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Emerging Themes - Staff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16150" y="2594887"/>
            <a:ext cx="7276773" cy="3765730"/>
          </a:xfrm>
          <a:custGeom>
            <a:avLst/>
            <a:gdLst/>
            <a:ahLst/>
            <a:cxnLst/>
            <a:rect l="l" t="t" r="r" b="b"/>
            <a:pathLst>
              <a:path w="7276773" h="3765730">
                <a:moveTo>
                  <a:pt x="0" y="0"/>
                </a:moveTo>
                <a:lnTo>
                  <a:pt x="7276773" y="0"/>
                </a:lnTo>
                <a:lnTo>
                  <a:pt x="7276773" y="3765731"/>
                </a:lnTo>
                <a:lnTo>
                  <a:pt x="0" y="37657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6047" y="1520367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Emerging Themes - Staff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841528" y="2376432"/>
            <a:ext cx="6413130" cy="4128453"/>
          </a:xfrm>
          <a:custGeom>
            <a:avLst/>
            <a:gdLst/>
            <a:ahLst/>
            <a:cxnLst/>
            <a:rect l="l" t="t" r="r" b="b"/>
            <a:pathLst>
              <a:path w="6413130" h="4128453">
                <a:moveTo>
                  <a:pt x="0" y="0"/>
                </a:moveTo>
                <a:lnTo>
                  <a:pt x="6413130" y="0"/>
                </a:lnTo>
                <a:lnTo>
                  <a:pt x="6413130" y="4128452"/>
                </a:lnTo>
                <a:lnTo>
                  <a:pt x="0" y="412845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6047" y="1520367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Emerging Themes - Staff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31326" y="2573552"/>
            <a:ext cx="6890948" cy="3738339"/>
          </a:xfrm>
          <a:custGeom>
            <a:avLst/>
            <a:gdLst/>
            <a:ahLst/>
            <a:cxnLst/>
            <a:rect l="l" t="t" r="r" b="b"/>
            <a:pathLst>
              <a:path w="6890948" h="3738339">
                <a:moveTo>
                  <a:pt x="0" y="0"/>
                </a:moveTo>
                <a:lnTo>
                  <a:pt x="6890948" y="0"/>
                </a:lnTo>
                <a:lnTo>
                  <a:pt x="6890948" y="3738340"/>
                </a:lnTo>
                <a:lnTo>
                  <a:pt x="0" y="37383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6047" y="1520367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Emerging Themes - Staff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25095" y="1347513"/>
            <a:ext cx="5956705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949"/>
              </a:lnSpc>
              <a:spcBef>
                <a:spcPct val="0"/>
              </a:spcBef>
            </a:pPr>
            <a:r>
              <a:rPr lang="en-US" sz="4249" b="1" spc="-63" dirty="0">
                <a:solidFill>
                  <a:srgbClr val="002060"/>
                </a:solidFill>
                <a:latin typeface="Prompt Semi-Bold"/>
                <a:ea typeface="Prompt Semi-Bold"/>
                <a:cs typeface="Prompt Semi-Bold"/>
                <a:sym typeface="Prompt Semi-Bold"/>
              </a:rPr>
              <a:t>What Staff Told Us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25095" y="2338642"/>
            <a:ext cx="7734423" cy="3925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53"/>
              </a:lnSpc>
            </a:pPr>
            <a:r>
              <a:rPr lang="en-US" sz="4466" spc="-67">
                <a:solidFill>
                  <a:srgbClr val="002060"/>
                </a:solidFill>
                <a:latin typeface="Prompt"/>
                <a:ea typeface="Prompt"/>
                <a:cs typeface="Prompt"/>
                <a:sym typeface="Prompt"/>
              </a:rPr>
              <a:t>Key Themes:</a:t>
            </a:r>
          </a:p>
          <a:p>
            <a:pPr algn="l">
              <a:lnSpc>
                <a:spcPts val="6253"/>
              </a:lnSpc>
            </a:pPr>
            <a:r>
              <a:rPr lang="en-US" sz="4466" spc="-67">
                <a:solidFill>
                  <a:srgbClr val="002060"/>
                </a:solidFill>
                <a:latin typeface="Prompt"/>
                <a:ea typeface="Prompt"/>
                <a:cs typeface="Prompt"/>
                <a:sym typeface="Prompt"/>
              </a:rPr>
              <a:t>Being Managed</a:t>
            </a:r>
          </a:p>
          <a:p>
            <a:pPr algn="l">
              <a:lnSpc>
                <a:spcPts val="6253"/>
              </a:lnSpc>
            </a:pPr>
            <a:r>
              <a:rPr lang="en-US" sz="4466" spc="-67">
                <a:solidFill>
                  <a:srgbClr val="002060"/>
                </a:solidFill>
                <a:latin typeface="Prompt"/>
                <a:ea typeface="Prompt"/>
                <a:cs typeface="Prompt"/>
                <a:sym typeface="Prompt"/>
              </a:rPr>
              <a:t>Career Development</a:t>
            </a:r>
          </a:p>
          <a:p>
            <a:pPr algn="l">
              <a:lnSpc>
                <a:spcPts val="6253"/>
              </a:lnSpc>
            </a:pPr>
            <a:r>
              <a:rPr lang="en-US" sz="4466" spc="-67">
                <a:solidFill>
                  <a:srgbClr val="002060"/>
                </a:solidFill>
                <a:latin typeface="Prompt"/>
                <a:ea typeface="Prompt"/>
                <a:cs typeface="Prompt"/>
                <a:sym typeface="Prompt"/>
              </a:rPr>
              <a:t>Wellbeing &amp; Workload</a:t>
            </a:r>
          </a:p>
          <a:p>
            <a:pPr algn="l">
              <a:lnSpc>
                <a:spcPts val="6253"/>
              </a:lnSpc>
              <a:spcBef>
                <a:spcPct val="0"/>
              </a:spcBef>
            </a:pPr>
            <a:r>
              <a:rPr lang="en-US" sz="4466" spc="-67">
                <a:solidFill>
                  <a:srgbClr val="002060"/>
                </a:solidFill>
                <a:latin typeface="Prompt"/>
                <a:ea typeface="Prompt"/>
                <a:cs typeface="Prompt"/>
                <a:sym typeface="Prompt"/>
              </a:rPr>
              <a:t>Bullying &amp; Harassment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33443" y="2651894"/>
            <a:ext cx="7286713" cy="3606923"/>
          </a:xfrm>
          <a:custGeom>
            <a:avLst/>
            <a:gdLst/>
            <a:ahLst/>
            <a:cxnLst/>
            <a:rect l="l" t="t" r="r" b="b"/>
            <a:pathLst>
              <a:path w="7286713" h="3606923">
                <a:moveTo>
                  <a:pt x="0" y="0"/>
                </a:moveTo>
                <a:lnTo>
                  <a:pt x="7286714" y="0"/>
                </a:lnTo>
                <a:lnTo>
                  <a:pt x="7286714" y="3606923"/>
                </a:lnTo>
                <a:lnTo>
                  <a:pt x="0" y="36069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6047" y="1520367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Emerging Themes - Staff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11180" y="2664962"/>
            <a:ext cx="7286713" cy="3679790"/>
          </a:xfrm>
          <a:custGeom>
            <a:avLst/>
            <a:gdLst/>
            <a:ahLst/>
            <a:cxnLst/>
            <a:rect l="l" t="t" r="r" b="b"/>
            <a:pathLst>
              <a:path w="7286713" h="3679790">
                <a:moveTo>
                  <a:pt x="0" y="0"/>
                </a:moveTo>
                <a:lnTo>
                  <a:pt x="7286713" y="0"/>
                </a:lnTo>
                <a:lnTo>
                  <a:pt x="7286713" y="3679791"/>
                </a:lnTo>
                <a:lnTo>
                  <a:pt x="0" y="367979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6047" y="1520367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Emerging Themes - Staff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731215" y="2351572"/>
            <a:ext cx="6446642" cy="4456241"/>
          </a:xfrm>
          <a:custGeom>
            <a:avLst/>
            <a:gdLst/>
            <a:ahLst/>
            <a:cxnLst/>
            <a:rect l="l" t="t" r="r" b="b"/>
            <a:pathLst>
              <a:path w="6446642" h="4456241">
                <a:moveTo>
                  <a:pt x="0" y="0"/>
                </a:moveTo>
                <a:lnTo>
                  <a:pt x="6446643" y="0"/>
                </a:lnTo>
                <a:lnTo>
                  <a:pt x="6446643" y="4456241"/>
                </a:lnTo>
                <a:lnTo>
                  <a:pt x="0" y="44562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6047" y="1520367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Emerging Themes - Staff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03064" y="2572162"/>
            <a:ext cx="7147472" cy="4011518"/>
          </a:xfrm>
          <a:custGeom>
            <a:avLst/>
            <a:gdLst/>
            <a:ahLst/>
            <a:cxnLst/>
            <a:rect l="l" t="t" r="r" b="b"/>
            <a:pathLst>
              <a:path w="7147472" h="4011518">
                <a:moveTo>
                  <a:pt x="0" y="0"/>
                </a:moveTo>
                <a:lnTo>
                  <a:pt x="7147472" y="0"/>
                </a:lnTo>
                <a:lnTo>
                  <a:pt x="7147472" y="4011518"/>
                </a:lnTo>
                <a:lnTo>
                  <a:pt x="0" y="40115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6047" y="1520367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Emerging Themes - Staff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723243" y="2446831"/>
            <a:ext cx="6462588" cy="4346090"/>
          </a:xfrm>
          <a:custGeom>
            <a:avLst/>
            <a:gdLst/>
            <a:ahLst/>
            <a:cxnLst/>
            <a:rect l="l" t="t" r="r" b="b"/>
            <a:pathLst>
              <a:path w="6462588" h="4346090">
                <a:moveTo>
                  <a:pt x="0" y="0"/>
                </a:moveTo>
                <a:lnTo>
                  <a:pt x="6462587" y="0"/>
                </a:lnTo>
                <a:lnTo>
                  <a:pt x="6462587" y="4346091"/>
                </a:lnTo>
                <a:lnTo>
                  <a:pt x="0" y="434609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6047" y="1520367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Emerging Themes - Staff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76047" y="1520367"/>
            <a:ext cx="8756979" cy="1536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Initial Insights and Department Dialogue</a:t>
            </a:r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1420893" y="3307327"/>
          <a:ext cx="7067288" cy="3506701"/>
        </p:xfrm>
        <a:graphic>
          <a:graphicData uri="http://schemas.openxmlformats.org/drawingml/2006/table">
            <a:tbl>
              <a:tblPr/>
              <a:tblGrid>
                <a:gridCol w="3533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3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0134">
                <a:tc>
                  <a:txBody>
                    <a:bodyPr/>
                    <a:lstStyle/>
                    <a:p>
                      <a:pPr algn="ctr">
                        <a:lnSpc>
                          <a:spcPts val="1770"/>
                        </a:lnSpc>
                        <a:defRPr/>
                      </a:pPr>
                      <a:r>
                        <a:rPr lang="en-US" sz="1264" b="1">
                          <a:solidFill>
                            <a:srgbClr val="000000"/>
                          </a:solidFill>
                          <a:latin typeface="Prompt Bold"/>
                          <a:ea typeface="Prompt Bold"/>
                          <a:cs typeface="Prompt Bold"/>
                          <a:sym typeface="Prompt Bold"/>
                        </a:rPr>
                        <a:t>Why We’re Here</a:t>
                      </a:r>
                      <a:endParaRPr lang="en-US" sz="1100"/>
                    </a:p>
                  </a:txBody>
                  <a:tcPr marL="152400" marR="152400" marT="152400" marB="1524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0"/>
                        </a:lnSpc>
                        <a:defRPr/>
                      </a:pPr>
                      <a:r>
                        <a:rPr lang="en-US" sz="1264" b="1">
                          <a:solidFill>
                            <a:srgbClr val="000000"/>
                          </a:solidFill>
                          <a:latin typeface="Prompt Bold"/>
                          <a:ea typeface="Prompt Bold"/>
                          <a:cs typeface="Prompt Bold"/>
                          <a:sym typeface="Prompt Bold"/>
                        </a:rPr>
                        <a:t>What We’ll Do Together</a:t>
                      </a:r>
                      <a:endParaRPr lang="en-US" sz="1100"/>
                    </a:p>
                  </a:txBody>
                  <a:tcPr marL="152400" marR="152400" marT="152400" marB="1524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2189">
                <a:tc>
                  <a:txBody>
                    <a:bodyPr/>
                    <a:lstStyle/>
                    <a:p>
                      <a:pPr algn="ctr">
                        <a:lnSpc>
                          <a:spcPts val="1770"/>
                        </a:lnSpc>
                        <a:defRPr/>
                      </a:pPr>
                      <a:r>
                        <a:rPr lang="en-US" sz="1264">
                          <a:solidFill>
                            <a:srgbClr val="000000"/>
                          </a:solidFill>
                          <a:latin typeface="Prompt"/>
                          <a:ea typeface="Prompt"/>
                          <a:cs typeface="Prompt"/>
                          <a:sym typeface="Prompt"/>
                        </a:rPr>
                        <a:t>To share early insights from the 2025 surveys</a:t>
                      </a:r>
                      <a:endParaRPr lang="en-US" sz="1100"/>
                    </a:p>
                  </a:txBody>
                  <a:tcPr marL="152400" marR="152400" marT="152400" marB="1524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0"/>
                        </a:lnSpc>
                        <a:defRPr/>
                      </a:pPr>
                      <a:r>
                        <a:rPr lang="en-US" sz="1264">
                          <a:solidFill>
                            <a:srgbClr val="000000"/>
                          </a:solidFill>
                          <a:latin typeface="Prompt"/>
                          <a:ea typeface="Prompt"/>
                          <a:cs typeface="Prompt"/>
                          <a:sym typeface="Prompt"/>
                        </a:rPr>
                        <a:t>Identify early themes and concerns</a:t>
                      </a:r>
                      <a:endParaRPr lang="en-US" sz="1100"/>
                    </a:p>
                  </a:txBody>
                  <a:tcPr marL="152400" marR="152400" marT="152400" marB="1524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2189">
                <a:tc>
                  <a:txBody>
                    <a:bodyPr/>
                    <a:lstStyle/>
                    <a:p>
                      <a:pPr algn="ctr">
                        <a:lnSpc>
                          <a:spcPts val="1770"/>
                        </a:lnSpc>
                        <a:defRPr/>
                      </a:pPr>
                      <a:r>
                        <a:rPr lang="en-US" sz="1264">
                          <a:solidFill>
                            <a:srgbClr val="000000"/>
                          </a:solidFill>
                          <a:latin typeface="Prompt"/>
                          <a:ea typeface="Prompt"/>
                          <a:cs typeface="Prompt"/>
                          <a:sym typeface="Prompt"/>
                        </a:rPr>
                        <a:t>To be transparent about what we know - and what we’re still analysing</a:t>
                      </a:r>
                      <a:endParaRPr lang="en-US" sz="1100"/>
                    </a:p>
                  </a:txBody>
                  <a:tcPr marL="152400" marR="152400" marT="152400" marB="1524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0"/>
                        </a:lnSpc>
                        <a:defRPr/>
                      </a:pPr>
                      <a:r>
                        <a:rPr lang="en-US" sz="1264">
                          <a:solidFill>
                            <a:srgbClr val="000000"/>
                          </a:solidFill>
                          <a:latin typeface="Prompt"/>
                          <a:ea typeface="Prompt"/>
                          <a:cs typeface="Prompt"/>
                          <a:sym typeface="Prompt"/>
                        </a:rPr>
                        <a:t>Gather input on what matters most</a:t>
                      </a:r>
                      <a:endParaRPr lang="en-US" sz="1100"/>
                    </a:p>
                  </a:txBody>
                  <a:tcPr marL="152400" marR="152400" marT="152400" marB="1524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2189">
                <a:tc>
                  <a:txBody>
                    <a:bodyPr/>
                    <a:lstStyle/>
                    <a:p>
                      <a:pPr algn="ctr">
                        <a:lnSpc>
                          <a:spcPts val="1770"/>
                        </a:lnSpc>
                        <a:defRPr/>
                      </a:pPr>
                      <a:r>
                        <a:rPr lang="en-US" sz="1264">
                          <a:solidFill>
                            <a:srgbClr val="000000"/>
                          </a:solidFill>
                          <a:latin typeface="Prompt"/>
                          <a:ea typeface="Prompt"/>
                          <a:cs typeface="Prompt"/>
                          <a:sym typeface="Prompt"/>
                        </a:rPr>
                        <a:t>Begin a department-wide conversation on culture and experience</a:t>
                      </a:r>
                      <a:endParaRPr lang="en-US" sz="1100"/>
                    </a:p>
                  </a:txBody>
                  <a:tcPr marL="152400" marR="152400" marT="152400" marB="1524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0"/>
                        </a:lnSpc>
                        <a:defRPr/>
                      </a:pPr>
                      <a:r>
                        <a:rPr lang="en-US" sz="1264">
                          <a:solidFill>
                            <a:srgbClr val="000000"/>
                          </a:solidFill>
                          <a:latin typeface="Prompt"/>
                          <a:ea typeface="Prompt"/>
                          <a:cs typeface="Prompt"/>
                          <a:sym typeface="Prompt"/>
                        </a:rPr>
                        <a:t>Shape a shared plan for improvement through your contributions</a:t>
                      </a:r>
                      <a:endParaRPr lang="en-US" sz="1100"/>
                    </a:p>
                  </a:txBody>
                  <a:tcPr marL="152400" marR="152400" marT="152400" marB="1524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Freeform 6"/>
          <p:cNvSpPr/>
          <p:nvPr/>
        </p:nvSpPr>
        <p:spPr>
          <a:xfrm>
            <a:off x="4068598" y="3457627"/>
            <a:ext cx="601815" cy="596344"/>
          </a:xfrm>
          <a:custGeom>
            <a:avLst/>
            <a:gdLst/>
            <a:ahLst/>
            <a:cxnLst/>
            <a:rect l="l" t="t" r="r" b="b"/>
            <a:pathLst>
              <a:path w="601815" h="596344">
                <a:moveTo>
                  <a:pt x="0" y="0"/>
                </a:moveTo>
                <a:lnTo>
                  <a:pt x="601815" y="0"/>
                </a:lnTo>
                <a:lnTo>
                  <a:pt x="601815" y="596344"/>
                </a:lnTo>
                <a:lnTo>
                  <a:pt x="0" y="5963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717195" y="3393214"/>
            <a:ext cx="503993" cy="725169"/>
          </a:xfrm>
          <a:custGeom>
            <a:avLst/>
            <a:gdLst/>
            <a:ahLst/>
            <a:cxnLst/>
            <a:rect l="l" t="t" r="r" b="b"/>
            <a:pathLst>
              <a:path w="503993" h="725169">
                <a:moveTo>
                  <a:pt x="0" y="0"/>
                </a:moveTo>
                <a:lnTo>
                  <a:pt x="503993" y="0"/>
                </a:lnTo>
                <a:lnTo>
                  <a:pt x="503993" y="725170"/>
                </a:lnTo>
                <a:lnTo>
                  <a:pt x="0" y="72517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80292" y="2480231"/>
            <a:ext cx="7193015" cy="4198923"/>
          </a:xfrm>
          <a:custGeom>
            <a:avLst/>
            <a:gdLst/>
            <a:ahLst/>
            <a:cxnLst/>
            <a:rect l="l" t="t" r="r" b="b"/>
            <a:pathLst>
              <a:path w="7193015" h="4198923">
                <a:moveTo>
                  <a:pt x="0" y="0"/>
                </a:moveTo>
                <a:lnTo>
                  <a:pt x="7193016" y="0"/>
                </a:lnTo>
                <a:lnTo>
                  <a:pt x="7193016" y="4198923"/>
                </a:lnTo>
                <a:lnTo>
                  <a:pt x="0" y="41989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6047" y="1520367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Emerging Themes - Staff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76047" y="2848493"/>
            <a:ext cx="4531117" cy="3057530"/>
          </a:xfrm>
          <a:custGeom>
            <a:avLst/>
            <a:gdLst/>
            <a:ahLst/>
            <a:cxnLst/>
            <a:rect l="l" t="t" r="r" b="b"/>
            <a:pathLst>
              <a:path w="4531117" h="3057530">
                <a:moveTo>
                  <a:pt x="0" y="0"/>
                </a:moveTo>
                <a:lnTo>
                  <a:pt x="4531117" y="0"/>
                </a:lnTo>
                <a:lnTo>
                  <a:pt x="4531117" y="3057530"/>
                </a:lnTo>
                <a:lnTo>
                  <a:pt x="0" y="30575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181936" y="2848493"/>
            <a:ext cx="4438013" cy="3003311"/>
          </a:xfrm>
          <a:custGeom>
            <a:avLst/>
            <a:gdLst/>
            <a:ahLst/>
            <a:cxnLst/>
            <a:rect l="l" t="t" r="r" b="b"/>
            <a:pathLst>
              <a:path w="4438013" h="3003311">
                <a:moveTo>
                  <a:pt x="0" y="0"/>
                </a:moveTo>
                <a:lnTo>
                  <a:pt x="4438013" y="0"/>
                </a:lnTo>
                <a:lnTo>
                  <a:pt x="4438013" y="3003311"/>
                </a:lnTo>
                <a:lnTo>
                  <a:pt x="0" y="300331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76047" y="1520367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Emerging Themes - Staff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952550" y="2486978"/>
            <a:ext cx="5848499" cy="3946480"/>
          </a:xfrm>
          <a:custGeom>
            <a:avLst/>
            <a:gdLst/>
            <a:ahLst/>
            <a:cxnLst/>
            <a:rect l="l" t="t" r="r" b="b"/>
            <a:pathLst>
              <a:path w="5848499" h="3946480">
                <a:moveTo>
                  <a:pt x="0" y="0"/>
                </a:moveTo>
                <a:lnTo>
                  <a:pt x="5848500" y="0"/>
                </a:lnTo>
                <a:lnTo>
                  <a:pt x="5848500" y="3946480"/>
                </a:lnTo>
                <a:lnTo>
                  <a:pt x="0" y="394648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6047" y="1520367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Emerging Themes - Staff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25094" y="1347513"/>
            <a:ext cx="6185305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949"/>
              </a:lnSpc>
              <a:spcBef>
                <a:spcPct val="0"/>
              </a:spcBef>
            </a:pPr>
            <a:r>
              <a:rPr lang="en-US" sz="4249" b="1" spc="-63" dirty="0">
                <a:solidFill>
                  <a:srgbClr val="002060"/>
                </a:solidFill>
                <a:latin typeface="Prompt Semi-Bold"/>
                <a:ea typeface="Prompt Semi-Bold"/>
                <a:cs typeface="Prompt Semi-Bold"/>
                <a:sym typeface="Prompt Semi-Bold"/>
              </a:rPr>
              <a:t>What Students Told Us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25095" y="2357692"/>
            <a:ext cx="8605837" cy="35352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93"/>
              </a:lnSpc>
            </a:pPr>
            <a:r>
              <a:rPr lang="en-US" sz="4066" spc="-61">
                <a:solidFill>
                  <a:srgbClr val="002060"/>
                </a:solidFill>
                <a:latin typeface="Prompt"/>
                <a:ea typeface="Prompt"/>
                <a:cs typeface="Prompt"/>
                <a:sym typeface="Prompt"/>
              </a:rPr>
              <a:t>Key Themes:</a:t>
            </a:r>
          </a:p>
          <a:p>
            <a:pPr algn="l">
              <a:lnSpc>
                <a:spcPts val="5693"/>
              </a:lnSpc>
            </a:pPr>
            <a:r>
              <a:rPr lang="en-US" sz="4066" spc="-61">
                <a:solidFill>
                  <a:srgbClr val="002060"/>
                </a:solidFill>
                <a:latin typeface="Prompt"/>
                <a:ea typeface="Prompt"/>
                <a:cs typeface="Prompt"/>
                <a:sym typeface="Prompt"/>
              </a:rPr>
              <a:t>Career Development</a:t>
            </a:r>
          </a:p>
          <a:p>
            <a:pPr algn="l">
              <a:lnSpc>
                <a:spcPts val="5693"/>
              </a:lnSpc>
            </a:pPr>
            <a:r>
              <a:rPr lang="en-US" sz="4066" spc="-61">
                <a:solidFill>
                  <a:srgbClr val="002060"/>
                </a:solidFill>
                <a:latin typeface="Prompt"/>
                <a:ea typeface="Prompt"/>
                <a:cs typeface="Prompt"/>
                <a:sym typeface="Prompt"/>
              </a:rPr>
              <a:t>Having a Voice/Feedback</a:t>
            </a:r>
          </a:p>
          <a:p>
            <a:pPr algn="l">
              <a:lnSpc>
                <a:spcPts val="5693"/>
              </a:lnSpc>
            </a:pPr>
            <a:r>
              <a:rPr lang="en-US" sz="4066" spc="-61">
                <a:solidFill>
                  <a:srgbClr val="002060"/>
                </a:solidFill>
                <a:latin typeface="Prompt"/>
                <a:ea typeface="Prompt"/>
                <a:cs typeface="Prompt"/>
                <a:sym typeface="Prompt"/>
              </a:rPr>
              <a:t>Communications/Decision-making</a:t>
            </a:r>
          </a:p>
          <a:p>
            <a:pPr algn="l">
              <a:lnSpc>
                <a:spcPts val="5693"/>
              </a:lnSpc>
              <a:spcBef>
                <a:spcPct val="0"/>
              </a:spcBef>
            </a:pPr>
            <a:r>
              <a:rPr lang="en-US" sz="4066" spc="-61">
                <a:solidFill>
                  <a:srgbClr val="002060"/>
                </a:solidFill>
                <a:latin typeface="Prompt"/>
                <a:ea typeface="Prompt"/>
                <a:cs typeface="Prompt"/>
                <a:sym typeface="Prompt"/>
              </a:rPr>
              <a:t>Bullying &amp; Harassment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2916" y="2776282"/>
            <a:ext cx="4542465" cy="3032096"/>
          </a:xfrm>
          <a:custGeom>
            <a:avLst/>
            <a:gdLst/>
            <a:ahLst/>
            <a:cxnLst/>
            <a:rect l="l" t="t" r="r" b="b"/>
            <a:pathLst>
              <a:path w="4542465" h="3032096">
                <a:moveTo>
                  <a:pt x="0" y="0"/>
                </a:moveTo>
                <a:lnTo>
                  <a:pt x="4542465" y="0"/>
                </a:lnTo>
                <a:lnTo>
                  <a:pt x="4542465" y="3032096"/>
                </a:lnTo>
                <a:lnTo>
                  <a:pt x="0" y="30320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876800" y="2777055"/>
            <a:ext cx="4799063" cy="3031323"/>
          </a:xfrm>
          <a:custGeom>
            <a:avLst/>
            <a:gdLst/>
            <a:ahLst/>
            <a:cxnLst/>
            <a:rect l="l" t="t" r="r" b="b"/>
            <a:pathLst>
              <a:path w="4799063" h="3031323">
                <a:moveTo>
                  <a:pt x="0" y="0"/>
                </a:moveTo>
                <a:lnTo>
                  <a:pt x="4799063" y="0"/>
                </a:lnTo>
                <a:lnTo>
                  <a:pt x="4799063" y="3031323"/>
                </a:lnTo>
                <a:lnTo>
                  <a:pt x="0" y="30313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76047" y="1520367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Emerging Themes - Students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940867" y="2854367"/>
            <a:ext cx="6027338" cy="3450651"/>
          </a:xfrm>
          <a:custGeom>
            <a:avLst/>
            <a:gdLst/>
            <a:ahLst/>
            <a:cxnLst/>
            <a:rect l="l" t="t" r="r" b="b"/>
            <a:pathLst>
              <a:path w="6027338" h="3450651">
                <a:moveTo>
                  <a:pt x="0" y="0"/>
                </a:moveTo>
                <a:lnTo>
                  <a:pt x="6027339" y="0"/>
                </a:lnTo>
                <a:lnTo>
                  <a:pt x="6027339" y="3450651"/>
                </a:lnTo>
                <a:lnTo>
                  <a:pt x="0" y="34506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6047" y="1520367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Emerging Themes - Students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981964" y="2733693"/>
            <a:ext cx="5945145" cy="3691998"/>
          </a:xfrm>
          <a:custGeom>
            <a:avLst/>
            <a:gdLst/>
            <a:ahLst/>
            <a:cxnLst/>
            <a:rect l="l" t="t" r="r" b="b"/>
            <a:pathLst>
              <a:path w="5945145" h="3691998">
                <a:moveTo>
                  <a:pt x="0" y="0"/>
                </a:moveTo>
                <a:lnTo>
                  <a:pt x="5945145" y="0"/>
                </a:lnTo>
                <a:lnTo>
                  <a:pt x="5945145" y="3691999"/>
                </a:lnTo>
                <a:lnTo>
                  <a:pt x="0" y="36919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6047" y="1520367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Emerging Themes - Students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904227" y="2729740"/>
            <a:ext cx="5945145" cy="3699904"/>
          </a:xfrm>
          <a:custGeom>
            <a:avLst/>
            <a:gdLst/>
            <a:ahLst/>
            <a:cxnLst/>
            <a:rect l="l" t="t" r="r" b="b"/>
            <a:pathLst>
              <a:path w="5945145" h="3699904">
                <a:moveTo>
                  <a:pt x="0" y="0"/>
                </a:moveTo>
                <a:lnTo>
                  <a:pt x="5945146" y="0"/>
                </a:lnTo>
                <a:lnTo>
                  <a:pt x="5945146" y="3699905"/>
                </a:lnTo>
                <a:lnTo>
                  <a:pt x="0" y="36999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6047" y="1520367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Emerging Themes - Students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981964" y="2437227"/>
            <a:ext cx="5945145" cy="4284932"/>
          </a:xfrm>
          <a:custGeom>
            <a:avLst/>
            <a:gdLst/>
            <a:ahLst/>
            <a:cxnLst/>
            <a:rect l="l" t="t" r="r" b="b"/>
            <a:pathLst>
              <a:path w="5945145" h="4284932">
                <a:moveTo>
                  <a:pt x="0" y="0"/>
                </a:moveTo>
                <a:lnTo>
                  <a:pt x="5945145" y="0"/>
                </a:lnTo>
                <a:lnTo>
                  <a:pt x="5945145" y="4284931"/>
                </a:lnTo>
                <a:lnTo>
                  <a:pt x="0" y="42849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6047" y="1520367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Emerging Themes - Students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98439" y="2522459"/>
            <a:ext cx="6756721" cy="4061221"/>
          </a:xfrm>
          <a:custGeom>
            <a:avLst/>
            <a:gdLst/>
            <a:ahLst/>
            <a:cxnLst/>
            <a:rect l="l" t="t" r="r" b="b"/>
            <a:pathLst>
              <a:path w="6756721" h="4061221">
                <a:moveTo>
                  <a:pt x="0" y="0"/>
                </a:moveTo>
                <a:lnTo>
                  <a:pt x="6756722" y="0"/>
                </a:lnTo>
                <a:lnTo>
                  <a:pt x="6756722" y="4061221"/>
                </a:lnTo>
                <a:lnTo>
                  <a:pt x="0" y="40612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6047" y="1520367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Emerging Themes - Students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graphicFrame>
        <p:nvGraphicFramePr>
          <p:cNvPr id="4" name="Table 4"/>
          <p:cNvGraphicFramePr>
            <a:graphicFrameLocks noGrp="1"/>
          </p:cNvGraphicFramePr>
          <p:nvPr/>
        </p:nvGraphicFramePr>
        <p:xfrm>
          <a:off x="2011857" y="2630805"/>
          <a:ext cx="6261287" cy="3952875"/>
        </p:xfrm>
        <a:graphic>
          <a:graphicData uri="http://schemas.openxmlformats.org/drawingml/2006/table">
            <a:tbl>
              <a:tblPr/>
              <a:tblGrid>
                <a:gridCol w="3193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75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34709">
                <a:tc>
                  <a:txBody>
                    <a:bodyPr/>
                    <a:lstStyle/>
                    <a:p>
                      <a:pPr algn="ctr">
                        <a:lnSpc>
                          <a:spcPts val="1770"/>
                        </a:lnSpc>
                        <a:defRPr/>
                      </a:pPr>
                      <a:r>
                        <a:rPr lang="en-US" sz="1264" b="1">
                          <a:solidFill>
                            <a:srgbClr val="FFFFFF"/>
                          </a:solidFill>
                          <a:latin typeface="Prompt Bold"/>
                          <a:ea typeface="Prompt Bold"/>
                          <a:cs typeface="Prompt Bold"/>
                          <a:sym typeface="Prompt Bold"/>
                        </a:rPr>
                        <a:t>What We Can Access</a:t>
                      </a:r>
                      <a:endParaRPr lang="en-US" sz="1100"/>
                    </a:p>
                  </a:txBody>
                  <a:tcPr marL="152400" marR="152400" marT="152400" marB="1524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4B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0"/>
                        </a:lnSpc>
                        <a:defRPr/>
                      </a:pPr>
                      <a:r>
                        <a:rPr lang="en-US" sz="1264" b="1">
                          <a:solidFill>
                            <a:srgbClr val="000000"/>
                          </a:solidFill>
                          <a:latin typeface="Prompt Bold"/>
                          <a:ea typeface="Prompt Bold"/>
                          <a:cs typeface="Prompt Bold"/>
                          <a:sym typeface="Prompt Bold"/>
                        </a:rPr>
                        <a:t>What’s Still To Come </a:t>
                      </a:r>
                      <a:endParaRPr lang="en-US" sz="1100"/>
                    </a:p>
                    <a:p>
                      <a:pPr algn="ctr">
                        <a:lnSpc>
                          <a:spcPts val="1770"/>
                        </a:lnSpc>
                      </a:pPr>
                      <a:r>
                        <a:rPr lang="en-US" sz="1264" b="1">
                          <a:solidFill>
                            <a:srgbClr val="000000"/>
                          </a:solidFill>
                          <a:latin typeface="Prompt Bold"/>
                          <a:ea typeface="Prompt Bold"/>
                          <a:cs typeface="Prompt Bold"/>
                          <a:sym typeface="Prompt Bold"/>
                        </a:rPr>
                        <a:t>(Deep Dive)</a:t>
                      </a:r>
                    </a:p>
                  </a:txBody>
                  <a:tcPr marL="152400" marR="152400" marT="152400" marB="1524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4709">
                <a:tc>
                  <a:txBody>
                    <a:bodyPr/>
                    <a:lstStyle/>
                    <a:p>
                      <a:pPr algn="ctr">
                        <a:lnSpc>
                          <a:spcPts val="1770"/>
                        </a:lnSpc>
                        <a:defRPr/>
                      </a:pPr>
                      <a:r>
                        <a:rPr lang="en-US" sz="1264">
                          <a:solidFill>
                            <a:srgbClr val="FFFFFF"/>
                          </a:solidFill>
                          <a:latin typeface="Prompt"/>
                          <a:ea typeface="Prompt"/>
                          <a:cs typeface="Prompt"/>
                          <a:sym typeface="Prompt"/>
                        </a:rPr>
                        <a:t>Overall staff groupings</a:t>
                      </a:r>
                      <a:endParaRPr lang="en-US" sz="1100"/>
                    </a:p>
                    <a:p>
                      <a:pPr algn="ctr">
                        <a:lnSpc>
                          <a:spcPts val="1770"/>
                        </a:lnSpc>
                      </a:pPr>
                      <a:r>
                        <a:rPr lang="en-US" sz="1264">
                          <a:solidFill>
                            <a:srgbClr val="FFFFFF"/>
                          </a:solidFill>
                          <a:latin typeface="Prompt"/>
                          <a:ea typeface="Prompt"/>
                          <a:cs typeface="Prompt"/>
                          <a:sym typeface="Prompt"/>
                        </a:rPr>
                        <a:t>(A&amp;R, PSS, M/F)</a:t>
                      </a:r>
                    </a:p>
                  </a:txBody>
                  <a:tcPr marL="152400" marR="152400" marT="152400" marB="1524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4B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0"/>
                        </a:lnSpc>
                        <a:defRPr/>
                      </a:pPr>
                      <a:r>
                        <a:rPr lang="en-US" sz="1264">
                          <a:solidFill>
                            <a:srgbClr val="000000"/>
                          </a:solidFill>
                          <a:latin typeface="Prompt"/>
                          <a:ea typeface="Prompt"/>
                          <a:cs typeface="Prompt"/>
                          <a:sym typeface="Prompt"/>
                        </a:rPr>
                        <a:t>Diverse groupings</a:t>
                      </a:r>
                      <a:endParaRPr lang="en-US" sz="1100"/>
                    </a:p>
                  </a:txBody>
                  <a:tcPr marL="152400" marR="152400" marT="152400" marB="1524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4709">
                <a:tc>
                  <a:txBody>
                    <a:bodyPr/>
                    <a:lstStyle/>
                    <a:p>
                      <a:pPr algn="ctr">
                        <a:lnSpc>
                          <a:spcPts val="1770"/>
                        </a:lnSpc>
                        <a:defRPr/>
                      </a:pPr>
                      <a:r>
                        <a:rPr lang="en-US" sz="1264">
                          <a:solidFill>
                            <a:srgbClr val="FFFFFF"/>
                          </a:solidFill>
                          <a:latin typeface="Prompt"/>
                          <a:ea typeface="Prompt"/>
                          <a:cs typeface="Prompt"/>
                          <a:sym typeface="Prompt"/>
                        </a:rPr>
                        <a:t>Overall student responses</a:t>
                      </a:r>
                      <a:endParaRPr lang="en-US" sz="1100"/>
                    </a:p>
                    <a:p>
                      <a:pPr algn="ctr">
                        <a:lnSpc>
                          <a:spcPts val="1770"/>
                        </a:lnSpc>
                      </a:pPr>
                      <a:r>
                        <a:rPr lang="en-US" sz="1264">
                          <a:solidFill>
                            <a:srgbClr val="FFFFFF"/>
                          </a:solidFill>
                          <a:latin typeface="Prompt"/>
                          <a:ea typeface="Prompt"/>
                          <a:cs typeface="Prompt"/>
                          <a:sym typeface="Prompt"/>
                        </a:rPr>
                        <a:t>(M/F)</a:t>
                      </a:r>
                    </a:p>
                  </a:txBody>
                  <a:tcPr marL="152400" marR="152400" marT="152400" marB="1524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4B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0"/>
                        </a:lnSpc>
                        <a:defRPr/>
                      </a:pPr>
                      <a:r>
                        <a:rPr lang="en-US" sz="1264">
                          <a:solidFill>
                            <a:srgbClr val="000000"/>
                          </a:solidFill>
                          <a:latin typeface="Prompt"/>
                          <a:ea typeface="Prompt"/>
                          <a:cs typeface="Prompt"/>
                          <a:sym typeface="Prompt"/>
                        </a:rPr>
                        <a:t>Free text responses</a:t>
                      </a:r>
                      <a:endParaRPr lang="en-US" sz="1100"/>
                    </a:p>
                  </a:txBody>
                  <a:tcPr marL="152400" marR="152400" marT="152400" marB="1524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4709">
                <a:tc>
                  <a:txBody>
                    <a:bodyPr/>
                    <a:lstStyle/>
                    <a:p>
                      <a:pPr algn="ctr">
                        <a:lnSpc>
                          <a:spcPts val="1770"/>
                        </a:lnSpc>
                        <a:defRPr/>
                      </a:pPr>
                      <a:r>
                        <a:rPr lang="en-US" sz="1264">
                          <a:solidFill>
                            <a:srgbClr val="FFFFFF"/>
                          </a:solidFill>
                          <a:latin typeface="Prompt"/>
                          <a:ea typeface="Prompt"/>
                          <a:cs typeface="Prompt"/>
                          <a:sym typeface="Prompt"/>
                        </a:rPr>
                        <a:t>Themes Groupings</a:t>
                      </a:r>
                      <a:endParaRPr lang="en-US" sz="1100"/>
                    </a:p>
                  </a:txBody>
                  <a:tcPr marL="152400" marR="152400" marT="152400" marB="1524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4B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0"/>
                        </a:lnSpc>
                        <a:defRPr/>
                      </a:pPr>
                      <a:r>
                        <a:rPr lang="en-US" sz="1264">
                          <a:solidFill>
                            <a:srgbClr val="000000"/>
                          </a:solidFill>
                          <a:latin typeface="Prompt"/>
                          <a:ea typeface="Prompt"/>
                          <a:cs typeface="Prompt"/>
                          <a:sym typeface="Prompt"/>
                        </a:rPr>
                        <a:t>Further comparisons with previous surveys</a:t>
                      </a:r>
                      <a:endParaRPr lang="en-US" sz="1100"/>
                    </a:p>
                  </a:txBody>
                  <a:tcPr marL="152400" marR="152400" marT="152400" marB="1524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4039">
                <a:tc>
                  <a:txBody>
                    <a:bodyPr/>
                    <a:lstStyle/>
                    <a:p>
                      <a:pPr algn="ctr">
                        <a:lnSpc>
                          <a:spcPts val="1770"/>
                        </a:lnSpc>
                        <a:defRPr/>
                      </a:pPr>
                      <a:r>
                        <a:rPr lang="en-US" sz="1264">
                          <a:solidFill>
                            <a:srgbClr val="FFFFFF"/>
                          </a:solidFill>
                          <a:latin typeface="Prompt"/>
                          <a:ea typeface="Prompt"/>
                          <a:cs typeface="Prompt"/>
                          <a:sym typeface="Prompt"/>
                        </a:rPr>
                        <a:t>Limited comparisons over time</a:t>
                      </a:r>
                      <a:endParaRPr lang="en-US" sz="1100"/>
                    </a:p>
                  </a:txBody>
                  <a:tcPr marL="152400" marR="152400" marT="152400" marB="1524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4B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0"/>
                        </a:lnSpc>
                        <a:defRPr/>
                      </a:pPr>
                      <a:r>
                        <a:rPr lang="en-US" sz="1264">
                          <a:solidFill>
                            <a:srgbClr val="000000"/>
                          </a:solidFill>
                          <a:latin typeface="Prompt"/>
                          <a:ea typeface="Prompt"/>
                          <a:cs typeface="Prompt"/>
                          <a:sym typeface="Prompt"/>
                        </a:rPr>
                        <a:t>Benchmark comparisons</a:t>
                      </a:r>
                      <a:endParaRPr lang="en-US" sz="1100"/>
                    </a:p>
                  </a:txBody>
                  <a:tcPr marL="152400" marR="152400" marT="152400" marB="1524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Freeform 5"/>
          <p:cNvSpPr/>
          <p:nvPr/>
        </p:nvSpPr>
        <p:spPr>
          <a:xfrm>
            <a:off x="7404189" y="2795945"/>
            <a:ext cx="759741" cy="564661"/>
          </a:xfrm>
          <a:custGeom>
            <a:avLst/>
            <a:gdLst/>
            <a:ahLst/>
            <a:cxnLst/>
            <a:rect l="l" t="t" r="r" b="b"/>
            <a:pathLst>
              <a:path w="759741" h="564661">
                <a:moveTo>
                  <a:pt x="0" y="0"/>
                </a:moveTo>
                <a:lnTo>
                  <a:pt x="759740" y="0"/>
                </a:lnTo>
                <a:lnTo>
                  <a:pt x="759740" y="564661"/>
                </a:lnTo>
                <a:lnTo>
                  <a:pt x="0" y="56466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513530" y="2731636"/>
            <a:ext cx="628971" cy="628971"/>
          </a:xfrm>
          <a:custGeom>
            <a:avLst/>
            <a:gdLst/>
            <a:ahLst/>
            <a:cxnLst/>
            <a:rect l="l" t="t" r="r" b="b"/>
            <a:pathLst>
              <a:path w="628971" h="628971">
                <a:moveTo>
                  <a:pt x="0" y="0"/>
                </a:moveTo>
                <a:lnTo>
                  <a:pt x="628971" y="0"/>
                </a:lnTo>
                <a:lnTo>
                  <a:pt x="628971" y="628970"/>
                </a:lnTo>
                <a:lnTo>
                  <a:pt x="0" y="62897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80589" y="1529892"/>
            <a:ext cx="8852437" cy="712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Transparency on Data Limitations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53783" y="1495292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Next Steps</a:t>
            </a:r>
          </a:p>
        </p:txBody>
      </p:sp>
      <p:sp>
        <p:nvSpPr>
          <p:cNvPr id="5" name="Freeform 5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653783" y="2355081"/>
            <a:ext cx="8446033" cy="3116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1583" lvl="1" indent="-275791" algn="l">
              <a:lnSpc>
                <a:spcPts val="3576"/>
              </a:lnSpc>
              <a:buFont typeface="Arial"/>
              <a:buChar char="•"/>
            </a:pPr>
            <a:r>
              <a:rPr lang="en-US" sz="2554">
                <a:solidFill>
                  <a:srgbClr val="002060"/>
                </a:solidFill>
                <a:latin typeface="Canva Sans"/>
                <a:ea typeface="Canva Sans"/>
                <a:cs typeface="Canva Sans"/>
                <a:sym typeface="Canva Sans"/>
              </a:rPr>
              <a:t>📅 Full data access expected: June/July 2025</a:t>
            </a:r>
          </a:p>
          <a:p>
            <a:pPr marL="551583" lvl="1" indent="-275791" algn="l">
              <a:lnSpc>
                <a:spcPts val="3576"/>
              </a:lnSpc>
              <a:buFont typeface="Arial"/>
              <a:buChar char="•"/>
            </a:pPr>
            <a:r>
              <a:rPr lang="en-US" sz="2554">
                <a:solidFill>
                  <a:srgbClr val="002060"/>
                </a:solidFill>
                <a:latin typeface="Canva Sans"/>
                <a:ea typeface="Canva Sans"/>
                <a:cs typeface="Canva Sans"/>
                <a:sym typeface="Canva Sans"/>
              </a:rPr>
              <a:t>🧭 Full analysis + action plan: Autumn 2025</a:t>
            </a:r>
          </a:p>
          <a:p>
            <a:pPr marL="551583" lvl="1" indent="-275791" algn="l">
              <a:lnSpc>
                <a:spcPts val="3576"/>
              </a:lnSpc>
              <a:buFont typeface="Arial"/>
              <a:buChar char="•"/>
            </a:pPr>
            <a:r>
              <a:rPr lang="en-US" sz="2554">
                <a:solidFill>
                  <a:srgbClr val="002060"/>
                </a:solidFill>
                <a:latin typeface="Canva Sans"/>
                <a:ea typeface="Canva Sans"/>
                <a:cs typeface="Canva Sans"/>
                <a:sym typeface="Canva Sans"/>
              </a:rPr>
              <a:t>📣 Follow-up forum to discuss findings and priorities with staff and students</a:t>
            </a:r>
          </a:p>
          <a:p>
            <a:pPr marL="551583" lvl="1" indent="-275791" algn="l">
              <a:lnSpc>
                <a:spcPts val="3576"/>
              </a:lnSpc>
              <a:buFont typeface="Arial"/>
              <a:buChar char="•"/>
            </a:pPr>
            <a:r>
              <a:rPr lang="en-US" sz="2554">
                <a:solidFill>
                  <a:srgbClr val="002060"/>
                </a:solidFill>
                <a:latin typeface="Canva Sans"/>
                <a:ea typeface="Canva Sans"/>
                <a:cs typeface="Canva Sans"/>
                <a:sym typeface="Canva Sans"/>
              </a:rPr>
              <a:t>🧩 Ongoing work in People &amp; Culture: EDI, Research Culture, Athena Swan, Wellbeing &amp; Welfare Initiatives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53783" y="1495292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How We’ll Work Together</a:t>
            </a:r>
          </a:p>
        </p:txBody>
      </p:sp>
      <p:sp>
        <p:nvSpPr>
          <p:cNvPr id="5" name="Freeform 5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653783" y="2430523"/>
            <a:ext cx="8446033" cy="24065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56"/>
              </a:lnSpc>
            </a:pPr>
            <a:r>
              <a:rPr lang="en-US" sz="2754">
                <a:solidFill>
                  <a:srgbClr val="002060"/>
                </a:solidFill>
                <a:latin typeface="Canva Sans"/>
                <a:ea typeface="Canva Sans"/>
                <a:cs typeface="Canva Sans"/>
                <a:sym typeface="Canva Sans"/>
              </a:rPr>
              <a:t>👂 We’ll listen — anonymously or in discussion</a:t>
            </a:r>
          </a:p>
          <a:p>
            <a:pPr algn="l">
              <a:lnSpc>
                <a:spcPts val="3856"/>
              </a:lnSpc>
            </a:pPr>
            <a:r>
              <a:rPr lang="en-US" sz="2754">
                <a:solidFill>
                  <a:srgbClr val="002060"/>
                </a:solidFill>
                <a:latin typeface="Canva Sans"/>
                <a:ea typeface="Canva Sans"/>
                <a:cs typeface="Canva Sans"/>
                <a:sym typeface="Canva Sans"/>
              </a:rPr>
              <a:t> 💬 We’ll gather ideas in real time</a:t>
            </a:r>
          </a:p>
          <a:p>
            <a:pPr algn="l">
              <a:lnSpc>
                <a:spcPts val="3856"/>
              </a:lnSpc>
            </a:pPr>
            <a:r>
              <a:rPr lang="en-US" sz="2754">
                <a:solidFill>
                  <a:srgbClr val="002060"/>
                </a:solidFill>
                <a:latin typeface="Canva Sans"/>
                <a:ea typeface="Canva Sans"/>
                <a:cs typeface="Canva Sans"/>
                <a:sym typeface="Canva Sans"/>
              </a:rPr>
              <a:t> 🧠 We’ll prioritise together based on impact</a:t>
            </a:r>
          </a:p>
          <a:p>
            <a:pPr algn="l">
              <a:lnSpc>
                <a:spcPts val="3856"/>
              </a:lnSpc>
            </a:pPr>
            <a:r>
              <a:rPr lang="en-US" sz="2754">
                <a:solidFill>
                  <a:srgbClr val="002060"/>
                </a:solidFill>
                <a:latin typeface="Canva Sans"/>
                <a:ea typeface="Canva Sans"/>
                <a:cs typeface="Canva Sans"/>
                <a:sym typeface="Canva Sans"/>
              </a:rPr>
              <a:t> 📣 We’ll report back on what’s possible and what’s planned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53783" y="1495292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Tell Us What You Think</a:t>
            </a:r>
          </a:p>
        </p:txBody>
      </p:sp>
      <p:sp>
        <p:nvSpPr>
          <p:cNvPr id="5" name="Freeform 5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809257" y="2509642"/>
            <a:ext cx="8446033" cy="4074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08404" lvl="1" indent="-254202" algn="l">
              <a:lnSpc>
                <a:spcPts val="3296"/>
              </a:lnSpc>
              <a:buAutoNum type="arabicPeriod"/>
            </a:pPr>
            <a:r>
              <a:rPr lang="en-US" sz="2354">
                <a:solidFill>
                  <a:srgbClr val="002060"/>
                </a:solidFill>
                <a:latin typeface="Canva Sans"/>
                <a:ea typeface="Canva Sans"/>
                <a:cs typeface="Canva Sans"/>
                <a:sym typeface="Canva Sans"/>
              </a:rPr>
              <a:t>What one change would make the biggest difference to your experience in NDCN? (e.g. leadership, communication, support, workload, inclusion)</a:t>
            </a:r>
          </a:p>
          <a:p>
            <a:pPr marL="508404" lvl="1" indent="-254202" algn="l">
              <a:lnSpc>
                <a:spcPts val="3296"/>
              </a:lnSpc>
              <a:buAutoNum type="arabicPeriod"/>
            </a:pPr>
            <a:r>
              <a:rPr lang="en-US" sz="2354">
                <a:solidFill>
                  <a:srgbClr val="002060"/>
                </a:solidFill>
                <a:latin typeface="Canva Sans"/>
                <a:ea typeface="Canva Sans"/>
                <a:cs typeface="Canva Sans"/>
                <a:sym typeface="Canva Sans"/>
              </a:rPr>
              <a:t>What would help you feel more informed or included in how decisions are made in NDCN?</a:t>
            </a:r>
          </a:p>
          <a:p>
            <a:pPr marL="508404" lvl="1" indent="-254202" algn="l">
              <a:lnSpc>
                <a:spcPts val="3296"/>
              </a:lnSpc>
              <a:buAutoNum type="arabicPeriod"/>
            </a:pPr>
            <a:r>
              <a:rPr lang="en-US" sz="2354">
                <a:solidFill>
                  <a:srgbClr val="002060"/>
                </a:solidFill>
                <a:latin typeface="Canva Sans"/>
                <a:ea typeface="Canva Sans"/>
                <a:cs typeface="Canva Sans"/>
                <a:sym typeface="Canva Sans"/>
              </a:rPr>
              <a:t>What’s the best way for the Department to communicate with you - and what doesn’t work?</a:t>
            </a:r>
          </a:p>
          <a:p>
            <a:pPr marL="508404" lvl="1" indent="-254202" algn="l">
              <a:lnSpc>
                <a:spcPts val="3296"/>
              </a:lnSpc>
              <a:buAutoNum type="arabicPeriod"/>
            </a:pPr>
            <a:r>
              <a:rPr lang="en-US" sz="2354">
                <a:solidFill>
                  <a:srgbClr val="002060"/>
                </a:solidFill>
                <a:latin typeface="Canva Sans"/>
                <a:ea typeface="Canva Sans"/>
                <a:cs typeface="Canva Sans"/>
                <a:sym typeface="Canva Sans"/>
              </a:rPr>
              <a:t>Are there any priorities you’d like People &amp; Culture to focus on? (e.g. inclusion, accessibility, wellbeing, behaviour expectations, career support)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120484" y="1498046"/>
            <a:ext cx="5512632" cy="1553560"/>
          </a:xfrm>
          <a:custGeom>
            <a:avLst/>
            <a:gdLst/>
            <a:ahLst/>
            <a:cxnLst/>
            <a:rect l="l" t="t" r="r" b="b"/>
            <a:pathLst>
              <a:path w="5512632" h="1553560">
                <a:moveTo>
                  <a:pt x="0" y="0"/>
                </a:moveTo>
                <a:lnTo>
                  <a:pt x="5512632" y="0"/>
                </a:lnTo>
                <a:lnTo>
                  <a:pt x="5512632" y="1553560"/>
                </a:lnTo>
                <a:lnTo>
                  <a:pt x="0" y="155356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92055" y="3141843"/>
            <a:ext cx="3464557" cy="3145341"/>
          </a:xfrm>
          <a:custGeom>
            <a:avLst/>
            <a:gdLst/>
            <a:ahLst/>
            <a:cxnLst/>
            <a:rect l="l" t="t" r="r" b="b"/>
            <a:pathLst>
              <a:path w="3464557" h="3145341">
                <a:moveTo>
                  <a:pt x="0" y="0"/>
                </a:moveTo>
                <a:lnTo>
                  <a:pt x="3464557" y="0"/>
                </a:lnTo>
                <a:lnTo>
                  <a:pt x="3464557" y="3145341"/>
                </a:lnTo>
                <a:lnTo>
                  <a:pt x="0" y="31453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535789" y="2991506"/>
            <a:ext cx="855712" cy="666094"/>
          </a:xfrm>
          <a:custGeom>
            <a:avLst/>
            <a:gdLst/>
            <a:ahLst/>
            <a:cxnLst/>
            <a:rect l="l" t="t" r="r" b="b"/>
            <a:pathLst>
              <a:path w="855712" h="666094">
                <a:moveTo>
                  <a:pt x="0" y="0"/>
                </a:moveTo>
                <a:lnTo>
                  <a:pt x="855712" y="0"/>
                </a:lnTo>
                <a:lnTo>
                  <a:pt x="855712" y="666094"/>
                </a:lnTo>
                <a:lnTo>
                  <a:pt x="0" y="66609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616589" y="3702572"/>
            <a:ext cx="2694111" cy="2723880"/>
          </a:xfrm>
          <a:custGeom>
            <a:avLst/>
            <a:gdLst/>
            <a:ahLst/>
            <a:cxnLst/>
            <a:rect l="l" t="t" r="r" b="b"/>
            <a:pathLst>
              <a:path w="2694111" h="2723880">
                <a:moveTo>
                  <a:pt x="0" y="0"/>
                </a:moveTo>
                <a:lnTo>
                  <a:pt x="2694111" y="0"/>
                </a:lnTo>
                <a:lnTo>
                  <a:pt x="2694111" y="2723880"/>
                </a:lnTo>
                <a:lnTo>
                  <a:pt x="0" y="272388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82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13572" y="499681"/>
            <a:ext cx="2794752" cy="1728336"/>
            <a:chOff x="0" y="0"/>
            <a:chExt cx="22268591" cy="137713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268591" cy="13771383"/>
            </a:xfrm>
            <a:custGeom>
              <a:avLst/>
              <a:gdLst/>
              <a:ahLst/>
              <a:cxnLst/>
              <a:rect l="l" t="t" r="r" b="b"/>
              <a:pathLst>
                <a:path w="22268591" h="13771383">
                  <a:moveTo>
                    <a:pt x="0" y="0"/>
                  </a:moveTo>
                  <a:lnTo>
                    <a:pt x="0" y="13771383"/>
                  </a:lnTo>
                  <a:lnTo>
                    <a:pt x="22268591" y="13771383"/>
                  </a:lnTo>
                  <a:lnTo>
                    <a:pt x="22268591" y="0"/>
                  </a:lnTo>
                  <a:lnTo>
                    <a:pt x="0" y="0"/>
                  </a:lnTo>
                  <a:close/>
                  <a:moveTo>
                    <a:pt x="22207632" y="13710424"/>
                  </a:moveTo>
                  <a:lnTo>
                    <a:pt x="59690" y="13710424"/>
                  </a:lnTo>
                  <a:lnTo>
                    <a:pt x="59690" y="59690"/>
                  </a:lnTo>
                  <a:lnTo>
                    <a:pt x="22207632" y="59690"/>
                  </a:lnTo>
                  <a:lnTo>
                    <a:pt x="22207632" y="13710424"/>
                  </a:lnTo>
                  <a:close/>
                </a:path>
              </a:pathLst>
            </a:custGeom>
            <a:solidFill>
              <a:srgbClr val="5C4E4E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1383" y="1323490"/>
            <a:ext cx="2716050" cy="1009721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276003" y="4554780"/>
            <a:ext cx="3008037" cy="1480137"/>
            <a:chOff x="0" y="0"/>
            <a:chExt cx="27475054" cy="135193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475055" cy="13519398"/>
            </a:xfrm>
            <a:custGeom>
              <a:avLst/>
              <a:gdLst/>
              <a:ahLst/>
              <a:cxnLst/>
              <a:rect l="l" t="t" r="r" b="b"/>
              <a:pathLst>
                <a:path w="27475055" h="13519398">
                  <a:moveTo>
                    <a:pt x="0" y="0"/>
                  </a:moveTo>
                  <a:lnTo>
                    <a:pt x="0" y="13519398"/>
                  </a:lnTo>
                  <a:lnTo>
                    <a:pt x="27475055" y="13519398"/>
                  </a:lnTo>
                  <a:lnTo>
                    <a:pt x="27475055" y="0"/>
                  </a:lnTo>
                  <a:lnTo>
                    <a:pt x="0" y="0"/>
                  </a:lnTo>
                  <a:close/>
                  <a:moveTo>
                    <a:pt x="27414094" y="13458439"/>
                  </a:moveTo>
                  <a:lnTo>
                    <a:pt x="59690" y="13458439"/>
                  </a:lnTo>
                  <a:lnTo>
                    <a:pt x="59690" y="59690"/>
                  </a:lnTo>
                  <a:lnTo>
                    <a:pt x="27414094" y="59690"/>
                  </a:lnTo>
                  <a:lnTo>
                    <a:pt x="27414094" y="13458439"/>
                  </a:lnTo>
                  <a:close/>
                </a:path>
              </a:pathLst>
            </a:custGeom>
            <a:solidFill>
              <a:srgbClr val="5C4E4E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236928" y="1138446"/>
            <a:ext cx="3041978" cy="1273602"/>
            <a:chOff x="0" y="0"/>
            <a:chExt cx="20341522" cy="85164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0341521" cy="8516499"/>
            </a:xfrm>
            <a:custGeom>
              <a:avLst/>
              <a:gdLst/>
              <a:ahLst/>
              <a:cxnLst/>
              <a:rect l="l" t="t" r="r" b="b"/>
              <a:pathLst>
                <a:path w="20341521" h="8516499">
                  <a:moveTo>
                    <a:pt x="0" y="0"/>
                  </a:moveTo>
                  <a:lnTo>
                    <a:pt x="0" y="8516499"/>
                  </a:lnTo>
                  <a:lnTo>
                    <a:pt x="20341521" y="8516499"/>
                  </a:lnTo>
                  <a:lnTo>
                    <a:pt x="20341521" y="0"/>
                  </a:lnTo>
                  <a:lnTo>
                    <a:pt x="0" y="0"/>
                  </a:lnTo>
                  <a:close/>
                  <a:moveTo>
                    <a:pt x="20280562" y="8455538"/>
                  </a:moveTo>
                  <a:lnTo>
                    <a:pt x="59690" y="8455538"/>
                  </a:lnTo>
                  <a:lnTo>
                    <a:pt x="59690" y="59690"/>
                  </a:lnTo>
                  <a:lnTo>
                    <a:pt x="20280562" y="59690"/>
                  </a:lnTo>
                  <a:lnTo>
                    <a:pt x="20280562" y="8455538"/>
                  </a:lnTo>
                  <a:close/>
                </a:path>
              </a:pathLst>
            </a:custGeom>
            <a:solidFill>
              <a:srgbClr val="5C4E4E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242063" y="921107"/>
            <a:ext cx="1249195" cy="217339"/>
            <a:chOff x="0" y="0"/>
            <a:chExt cx="1665593" cy="289786"/>
          </a:xfrm>
        </p:grpSpPr>
        <p:sp>
          <p:nvSpPr>
            <p:cNvPr id="10" name="AutoShape 10"/>
            <p:cNvSpPr/>
            <p:nvPr/>
          </p:nvSpPr>
          <p:spPr>
            <a:xfrm>
              <a:off x="0" y="0"/>
              <a:ext cx="1665593" cy="289786"/>
            </a:xfrm>
            <a:prstGeom prst="rect">
              <a:avLst/>
            </a:prstGeom>
            <a:solidFill>
              <a:srgbClr val="00206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249800" y="39589"/>
              <a:ext cx="1165992" cy="2024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41"/>
                </a:lnSpc>
              </a:pPr>
              <a:r>
                <a:rPr lang="en-US" sz="958" b="1" spc="-14">
                  <a:solidFill>
                    <a:srgbClr val="FAFAFF"/>
                  </a:solidFill>
                  <a:latin typeface="Prompt Semi-Bold"/>
                  <a:ea typeface="Prompt Semi-Bold"/>
                  <a:cs typeface="Prompt Semi-Bold"/>
                  <a:sym typeface="Prompt Semi-Bold"/>
                </a:rPr>
                <a:t>Response Rate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698058" y="310779"/>
            <a:ext cx="1608943" cy="217170"/>
            <a:chOff x="0" y="0"/>
            <a:chExt cx="2145257" cy="289560"/>
          </a:xfrm>
        </p:grpSpPr>
        <p:sp>
          <p:nvSpPr>
            <p:cNvPr id="13" name="AutoShape 13"/>
            <p:cNvSpPr/>
            <p:nvPr/>
          </p:nvSpPr>
          <p:spPr>
            <a:xfrm>
              <a:off x="0" y="0"/>
              <a:ext cx="2145257" cy="289560"/>
            </a:xfrm>
            <a:prstGeom prst="rect">
              <a:avLst/>
            </a:prstGeom>
            <a:solidFill>
              <a:srgbClr val="002060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285257" y="39589"/>
              <a:ext cx="1574743" cy="2022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50"/>
                </a:lnSpc>
              </a:pPr>
              <a:r>
                <a:rPr lang="en-US" sz="964" b="1" spc="-14">
                  <a:solidFill>
                    <a:srgbClr val="FAFAFF"/>
                  </a:solidFill>
                  <a:latin typeface="Prompt Semi-Bold"/>
                  <a:ea typeface="Prompt Semi-Bold"/>
                  <a:cs typeface="Prompt Semi-Bold"/>
                  <a:sym typeface="Prompt Semi-Bold"/>
                </a:rPr>
                <a:t>Total Respondents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76003" y="4324774"/>
            <a:ext cx="1640635" cy="230167"/>
            <a:chOff x="0" y="0"/>
            <a:chExt cx="2187513" cy="306890"/>
          </a:xfrm>
        </p:grpSpPr>
        <p:sp>
          <p:nvSpPr>
            <p:cNvPr id="16" name="AutoShape 16"/>
            <p:cNvSpPr/>
            <p:nvPr/>
          </p:nvSpPr>
          <p:spPr>
            <a:xfrm>
              <a:off x="0" y="0"/>
              <a:ext cx="2187513" cy="306890"/>
            </a:xfrm>
            <a:prstGeom prst="rect">
              <a:avLst/>
            </a:prstGeom>
            <a:solidFill>
              <a:srgbClr val="002060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358311" y="30064"/>
              <a:ext cx="1605762" cy="2290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62"/>
                </a:lnSpc>
              </a:pPr>
              <a:r>
                <a:rPr lang="en-US" sz="1044" b="1" spc="-15">
                  <a:solidFill>
                    <a:srgbClr val="FAFAFF"/>
                  </a:solidFill>
                  <a:latin typeface="Prompt Semi-Bold"/>
                  <a:ea typeface="Prompt Semi-Bold"/>
                  <a:cs typeface="Prompt Semi-Bold"/>
                  <a:sym typeface="Prompt Semi-Bold"/>
                </a:rPr>
                <a:t>Full-time/Part-time</a:t>
              </a: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236928" y="221947"/>
            <a:ext cx="3363793" cy="306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57"/>
              </a:lnSpc>
            </a:pPr>
            <a:r>
              <a:rPr lang="en-US" sz="1826">
                <a:solidFill>
                  <a:srgbClr val="FAFAFF"/>
                </a:solidFill>
                <a:latin typeface="Anton"/>
                <a:ea typeface="Anton"/>
                <a:cs typeface="Anton"/>
                <a:sym typeface="Anton"/>
              </a:rPr>
              <a:t>NDCN SES and Student 2025 Results</a:t>
            </a:r>
          </a:p>
        </p:txBody>
      </p:sp>
      <p:sp>
        <p:nvSpPr>
          <p:cNvPr id="19" name="AutoShape 19"/>
          <p:cNvSpPr/>
          <p:nvPr/>
        </p:nvSpPr>
        <p:spPr>
          <a:xfrm>
            <a:off x="270868" y="601177"/>
            <a:ext cx="2552901" cy="0"/>
          </a:xfrm>
          <a:prstGeom prst="line">
            <a:avLst/>
          </a:prstGeom>
          <a:ln w="9525" cap="flat">
            <a:solidFill>
              <a:srgbClr val="5C4E4E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0" name="Group 20"/>
          <p:cNvGrpSpPr/>
          <p:nvPr/>
        </p:nvGrpSpPr>
        <p:grpSpPr>
          <a:xfrm>
            <a:off x="3713572" y="2574407"/>
            <a:ext cx="1980556" cy="207386"/>
            <a:chOff x="0" y="0"/>
            <a:chExt cx="2640741" cy="276515"/>
          </a:xfrm>
        </p:grpSpPr>
        <p:sp>
          <p:nvSpPr>
            <p:cNvPr id="21" name="AutoShape 21"/>
            <p:cNvSpPr/>
            <p:nvPr/>
          </p:nvSpPr>
          <p:spPr>
            <a:xfrm>
              <a:off x="0" y="0"/>
              <a:ext cx="2640741" cy="276515"/>
            </a:xfrm>
            <a:prstGeom prst="rect">
              <a:avLst/>
            </a:prstGeom>
            <a:solidFill>
              <a:srgbClr val="002060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351142" y="30064"/>
              <a:ext cx="1938458" cy="1987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69"/>
                </a:lnSpc>
              </a:pPr>
              <a:r>
                <a:rPr lang="en-US" sz="906" b="1" spc="-13">
                  <a:solidFill>
                    <a:srgbClr val="FAFAFF"/>
                  </a:solidFill>
                  <a:latin typeface="Prompt Semi-Bold"/>
                  <a:ea typeface="Prompt Semi-Bold"/>
                  <a:cs typeface="Prompt Semi-Bold"/>
                  <a:sym typeface="Prompt Semi-Bold"/>
                </a:rPr>
                <a:t>Academic and Research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236928" y="680966"/>
            <a:ext cx="2661707" cy="124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3"/>
              </a:lnSpc>
            </a:pPr>
            <a:r>
              <a:rPr lang="en-US" sz="709" spc="-10">
                <a:solidFill>
                  <a:srgbClr val="FAFAFF"/>
                </a:solidFill>
                <a:latin typeface="Prompt"/>
                <a:ea typeface="Prompt"/>
                <a:cs typeface="Prompt"/>
                <a:sym typeface="Prompt"/>
              </a:rPr>
              <a:t>Demographic Breakdown of Respondents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750410" y="595784"/>
            <a:ext cx="2689076" cy="7949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2"/>
              </a:lnSpc>
            </a:pPr>
            <a:r>
              <a:rPr lang="en-US" sz="952" spc="-14">
                <a:solidFill>
                  <a:srgbClr val="FAFAFF"/>
                </a:solidFill>
                <a:latin typeface="Prompt"/>
                <a:ea typeface="Prompt"/>
                <a:cs typeface="Prompt"/>
                <a:sym typeface="Prompt"/>
              </a:rPr>
              <a:t>341 Staff Respondents</a:t>
            </a:r>
          </a:p>
          <a:p>
            <a:pPr algn="l">
              <a:lnSpc>
                <a:spcPts val="1332"/>
              </a:lnSpc>
            </a:pPr>
            <a:r>
              <a:rPr lang="en-US" sz="952" spc="-14">
                <a:solidFill>
                  <a:srgbClr val="FAFAFF"/>
                </a:solidFill>
                <a:latin typeface="Prompt"/>
                <a:ea typeface="Prompt"/>
                <a:cs typeface="Prompt"/>
                <a:sym typeface="Prompt"/>
              </a:rPr>
              <a:t>231 A&amp;R Respondents (116F, 108M, 2 Other)</a:t>
            </a:r>
          </a:p>
          <a:p>
            <a:pPr algn="l">
              <a:lnSpc>
                <a:spcPts val="1332"/>
              </a:lnSpc>
            </a:pPr>
            <a:r>
              <a:rPr lang="en-US" sz="952" spc="-14">
                <a:solidFill>
                  <a:srgbClr val="FAFAFF"/>
                </a:solidFill>
                <a:latin typeface="Prompt"/>
                <a:ea typeface="Prompt"/>
                <a:cs typeface="Prompt"/>
                <a:sym typeface="Prompt"/>
              </a:rPr>
              <a:t>110 Professional Services Respondents (80F, 26M, 1 Other)</a:t>
            </a:r>
          </a:p>
          <a:p>
            <a:pPr algn="l">
              <a:lnSpc>
                <a:spcPts val="1332"/>
              </a:lnSpc>
            </a:pPr>
            <a:r>
              <a:rPr lang="en-US" sz="952" spc="-14">
                <a:solidFill>
                  <a:srgbClr val="FAFAFF"/>
                </a:solidFill>
                <a:latin typeface="Prompt"/>
                <a:ea typeface="Prompt"/>
                <a:cs typeface="Prompt"/>
                <a:sym typeface="Prompt"/>
              </a:rPr>
              <a:t>101 Student Respondents (60F, 37M, 4 Other)</a:t>
            </a:r>
          </a:p>
        </p:txBody>
      </p:sp>
      <p:pic>
        <p:nvPicPr>
          <p:cNvPr id="25" name="Picture 25" descr="radial progress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328" y="1216018"/>
            <a:ext cx="1097556" cy="640241"/>
          </a:xfrm>
          <a:prstGeom prst="rect">
            <a:avLst/>
          </a:prstGeom>
        </p:spPr>
      </p:pic>
      <p:grpSp>
        <p:nvGrpSpPr>
          <p:cNvPr id="26" name="Group 26"/>
          <p:cNvGrpSpPr/>
          <p:nvPr/>
        </p:nvGrpSpPr>
        <p:grpSpPr>
          <a:xfrm>
            <a:off x="1390096" y="1233382"/>
            <a:ext cx="1834248" cy="925374"/>
            <a:chOff x="0" y="0"/>
            <a:chExt cx="2445664" cy="1233832"/>
          </a:xfrm>
        </p:grpSpPr>
        <p:sp>
          <p:nvSpPr>
            <p:cNvPr id="27" name="TextBox 27"/>
            <p:cNvSpPr txBox="1"/>
            <p:nvPr/>
          </p:nvSpPr>
          <p:spPr>
            <a:xfrm>
              <a:off x="0" y="144155"/>
              <a:ext cx="2445664" cy="10896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40"/>
                </a:lnSpc>
              </a:pPr>
              <a:r>
                <a:rPr lang="en-US" sz="723" spc="-10">
                  <a:solidFill>
                    <a:srgbClr val="FAFAFF"/>
                  </a:solidFill>
                  <a:latin typeface="Prompt"/>
                  <a:ea typeface="Prompt"/>
                  <a:cs typeface="Prompt"/>
                  <a:sym typeface="Prompt"/>
                </a:rPr>
                <a:t>The response rate for the Staff Experience Survey is 71%, an increase over the last two surveys in 2023 and 2021 (both 58%). </a:t>
              </a:r>
            </a:p>
            <a:p>
              <a:pPr algn="l">
                <a:lnSpc>
                  <a:spcPts val="940"/>
                </a:lnSpc>
              </a:pPr>
              <a:endParaRPr lang="en-US" sz="723" spc="-10">
                <a:solidFill>
                  <a:srgbClr val="FAFAFF"/>
                </a:solidFill>
                <a:latin typeface="Prompt"/>
                <a:ea typeface="Prompt"/>
                <a:cs typeface="Prompt"/>
                <a:sym typeface="Prompt"/>
              </a:endParaRPr>
            </a:p>
            <a:p>
              <a:pPr marL="0" lvl="0" indent="0" algn="l">
                <a:lnSpc>
                  <a:spcPts val="940"/>
                </a:lnSpc>
              </a:pPr>
              <a:r>
                <a:rPr lang="en-US" sz="723" spc="-10">
                  <a:solidFill>
                    <a:srgbClr val="FAFAFF"/>
                  </a:solidFill>
                  <a:latin typeface="Prompt"/>
                  <a:ea typeface="Prompt"/>
                  <a:cs typeface="Prompt"/>
                  <a:sym typeface="Prompt"/>
                </a:rPr>
                <a:t>NDCN conducted the student survey for the first time. The response rate was 61%.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9525"/>
              <a:ext cx="1299116" cy="1388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0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242063" y="2747784"/>
            <a:ext cx="3041978" cy="1406344"/>
            <a:chOff x="0" y="0"/>
            <a:chExt cx="20341522" cy="940414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0341521" cy="9404141"/>
            </a:xfrm>
            <a:custGeom>
              <a:avLst/>
              <a:gdLst/>
              <a:ahLst/>
              <a:cxnLst/>
              <a:rect l="l" t="t" r="r" b="b"/>
              <a:pathLst>
                <a:path w="20341521" h="9404141">
                  <a:moveTo>
                    <a:pt x="0" y="0"/>
                  </a:moveTo>
                  <a:lnTo>
                    <a:pt x="0" y="9404141"/>
                  </a:lnTo>
                  <a:lnTo>
                    <a:pt x="20341521" y="9404141"/>
                  </a:lnTo>
                  <a:lnTo>
                    <a:pt x="20341521" y="0"/>
                  </a:lnTo>
                  <a:lnTo>
                    <a:pt x="0" y="0"/>
                  </a:lnTo>
                  <a:close/>
                  <a:moveTo>
                    <a:pt x="20280562" y="9343180"/>
                  </a:moveTo>
                  <a:lnTo>
                    <a:pt x="59690" y="9343180"/>
                  </a:lnTo>
                  <a:lnTo>
                    <a:pt x="59690" y="59690"/>
                  </a:lnTo>
                  <a:lnTo>
                    <a:pt x="20280562" y="59690"/>
                  </a:lnTo>
                  <a:lnTo>
                    <a:pt x="20280562" y="9343180"/>
                  </a:lnTo>
                  <a:close/>
                </a:path>
              </a:pathLst>
            </a:custGeom>
            <a:solidFill>
              <a:srgbClr val="5C4E4E"/>
            </a:solidFill>
          </p:spPr>
        </p:sp>
      </p:grpSp>
      <p:pic>
        <p:nvPicPr>
          <p:cNvPr id="31" name="Picture 31" descr="stacked bar char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244" y="2757592"/>
            <a:ext cx="1738930" cy="1440905"/>
          </a:xfrm>
          <a:prstGeom prst="rect">
            <a:avLst/>
          </a:prstGeom>
        </p:spPr>
      </p:pic>
      <p:sp>
        <p:nvSpPr>
          <p:cNvPr id="32" name="TextBox 32"/>
          <p:cNvSpPr txBox="1"/>
          <p:nvPr/>
        </p:nvSpPr>
        <p:spPr>
          <a:xfrm>
            <a:off x="1757917" y="3170419"/>
            <a:ext cx="1429951" cy="654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34"/>
              </a:lnSpc>
            </a:pPr>
            <a:r>
              <a:rPr lang="en-US" sz="795" spc="-11">
                <a:solidFill>
                  <a:srgbClr val="FAFAFF"/>
                </a:solidFill>
                <a:latin typeface="Prompt"/>
                <a:ea typeface="Prompt"/>
                <a:cs typeface="Prompt"/>
                <a:sym typeface="Prompt"/>
              </a:rPr>
              <a:t>Senior Researchers, PSS: Grade 6-10 and Academics had the highest response rates (78%, 77%, 71%, respectively).</a:t>
            </a:r>
          </a:p>
        </p:txBody>
      </p:sp>
      <p:pic>
        <p:nvPicPr>
          <p:cNvPr id="33" name="Picture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75" y="4622316"/>
            <a:ext cx="1330280" cy="1392539"/>
          </a:xfrm>
          <a:prstGeom prst="rect">
            <a:avLst/>
          </a:prstGeom>
        </p:spPr>
      </p:pic>
      <p:sp>
        <p:nvSpPr>
          <p:cNvPr id="34" name="TextBox 34"/>
          <p:cNvSpPr txBox="1"/>
          <p:nvPr/>
        </p:nvSpPr>
        <p:spPr>
          <a:xfrm>
            <a:off x="1426675" y="5062652"/>
            <a:ext cx="1822808" cy="607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13"/>
              </a:lnSpc>
            </a:pPr>
            <a:r>
              <a:rPr lang="en-US" sz="933" spc="-14">
                <a:solidFill>
                  <a:srgbClr val="FAFAFF"/>
                </a:solidFill>
                <a:latin typeface="Prompt"/>
                <a:ea typeface="Prompt"/>
                <a:cs typeface="Prompt"/>
                <a:sym typeface="Prompt"/>
              </a:rPr>
              <a:t>The majority of staff  respondents worked full-time (82%). 18% of respondents worked part-time.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236928" y="2545398"/>
            <a:ext cx="1254330" cy="223838"/>
            <a:chOff x="0" y="0"/>
            <a:chExt cx="1672440" cy="298450"/>
          </a:xfrm>
        </p:grpSpPr>
        <p:sp>
          <p:nvSpPr>
            <p:cNvPr id="36" name="AutoShape 36"/>
            <p:cNvSpPr/>
            <p:nvPr/>
          </p:nvSpPr>
          <p:spPr>
            <a:xfrm>
              <a:off x="0" y="0"/>
              <a:ext cx="1672440" cy="298450"/>
            </a:xfrm>
            <a:prstGeom prst="rect">
              <a:avLst/>
            </a:prstGeom>
            <a:solidFill>
              <a:srgbClr val="002060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222386" y="30064"/>
              <a:ext cx="1227668" cy="2206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7"/>
                </a:lnSpc>
              </a:pPr>
              <a:r>
                <a:rPr lang="en-US" sz="998" b="1" spc="-14">
                  <a:solidFill>
                    <a:srgbClr val="FAFAFF"/>
                  </a:solidFill>
                  <a:latin typeface="Prompt Semi-Bold"/>
                  <a:ea typeface="Prompt Semi-Bold"/>
                  <a:cs typeface="Prompt Semi-Bold"/>
                  <a:sym typeface="Prompt Semi-Bold"/>
                </a:rPr>
                <a:t>Major Job Role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3713572" y="2794809"/>
            <a:ext cx="2867294" cy="1366471"/>
            <a:chOff x="0" y="0"/>
            <a:chExt cx="19173426" cy="9137507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9173427" cy="9137507"/>
            </a:xfrm>
            <a:custGeom>
              <a:avLst/>
              <a:gdLst/>
              <a:ahLst/>
              <a:cxnLst/>
              <a:rect l="l" t="t" r="r" b="b"/>
              <a:pathLst>
                <a:path w="19173427" h="9137507">
                  <a:moveTo>
                    <a:pt x="0" y="0"/>
                  </a:moveTo>
                  <a:lnTo>
                    <a:pt x="0" y="9137507"/>
                  </a:lnTo>
                  <a:lnTo>
                    <a:pt x="19173427" y="9137507"/>
                  </a:lnTo>
                  <a:lnTo>
                    <a:pt x="19173427" y="0"/>
                  </a:lnTo>
                  <a:lnTo>
                    <a:pt x="0" y="0"/>
                  </a:lnTo>
                  <a:close/>
                  <a:moveTo>
                    <a:pt x="19112466" y="9076547"/>
                  </a:moveTo>
                  <a:lnTo>
                    <a:pt x="59690" y="9076547"/>
                  </a:lnTo>
                  <a:lnTo>
                    <a:pt x="59690" y="59690"/>
                  </a:lnTo>
                  <a:lnTo>
                    <a:pt x="19112466" y="59690"/>
                  </a:lnTo>
                  <a:lnTo>
                    <a:pt x="19112466" y="9076547"/>
                  </a:lnTo>
                  <a:close/>
                </a:path>
              </a:pathLst>
            </a:custGeom>
            <a:solidFill>
              <a:srgbClr val="5C4E4E"/>
            </a:solidFill>
          </p:spPr>
        </p:sp>
      </p:grpSp>
      <p:pic>
        <p:nvPicPr>
          <p:cNvPr id="40" name="Picture 40" descr="pie char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0437" y="2693626"/>
            <a:ext cx="1275692" cy="1565039"/>
          </a:xfrm>
          <a:prstGeom prst="rect">
            <a:avLst/>
          </a:prstGeom>
        </p:spPr>
      </p:pic>
      <p:sp>
        <p:nvSpPr>
          <p:cNvPr id="41" name="TextBox 41"/>
          <p:cNvSpPr txBox="1"/>
          <p:nvPr/>
        </p:nvSpPr>
        <p:spPr>
          <a:xfrm>
            <a:off x="4876800" y="3117769"/>
            <a:ext cx="1634655" cy="607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05"/>
              </a:lnSpc>
            </a:pPr>
            <a:r>
              <a:rPr lang="en-US" sz="927" spc="-13">
                <a:solidFill>
                  <a:srgbClr val="FAFAFF"/>
                </a:solidFill>
                <a:latin typeface="Prompt"/>
                <a:ea typeface="Prompt"/>
                <a:cs typeface="Prompt"/>
                <a:sym typeface="Prompt"/>
              </a:rPr>
              <a:t>85% of respondents were non-clinical researchers or academics. 15% were clinical researchers and academics.</a:t>
            </a:r>
          </a:p>
        </p:txBody>
      </p:sp>
      <p:grpSp>
        <p:nvGrpSpPr>
          <p:cNvPr id="42" name="Group 42"/>
          <p:cNvGrpSpPr/>
          <p:nvPr/>
        </p:nvGrpSpPr>
        <p:grpSpPr>
          <a:xfrm>
            <a:off x="3732838" y="4321363"/>
            <a:ext cx="2316240" cy="233416"/>
            <a:chOff x="0" y="0"/>
            <a:chExt cx="3088320" cy="311222"/>
          </a:xfrm>
        </p:grpSpPr>
        <p:sp>
          <p:nvSpPr>
            <p:cNvPr id="43" name="AutoShape 43"/>
            <p:cNvSpPr/>
            <p:nvPr/>
          </p:nvSpPr>
          <p:spPr>
            <a:xfrm>
              <a:off x="0" y="0"/>
              <a:ext cx="3088320" cy="311222"/>
            </a:xfrm>
            <a:prstGeom prst="rect">
              <a:avLst/>
            </a:prstGeom>
            <a:solidFill>
              <a:srgbClr val="002060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505861" y="30064"/>
              <a:ext cx="2267007" cy="2334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90"/>
                </a:lnSpc>
              </a:pPr>
              <a:r>
                <a:rPr lang="en-US" sz="1064" b="1" spc="-15">
                  <a:solidFill>
                    <a:srgbClr val="FAFAFF"/>
                  </a:solidFill>
                  <a:latin typeface="Prompt Semi-Bold"/>
                  <a:ea typeface="Prompt Semi-Bold"/>
                  <a:cs typeface="Prompt Semi-Bold"/>
                  <a:sym typeface="Prompt Semi-Bold"/>
                </a:rPr>
                <a:t>Divisional Representation</a:t>
              </a:r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3732838" y="4556566"/>
            <a:ext cx="3008037" cy="1480137"/>
            <a:chOff x="0" y="0"/>
            <a:chExt cx="27475054" cy="13519398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27475055" cy="13519398"/>
            </a:xfrm>
            <a:custGeom>
              <a:avLst/>
              <a:gdLst/>
              <a:ahLst/>
              <a:cxnLst/>
              <a:rect l="l" t="t" r="r" b="b"/>
              <a:pathLst>
                <a:path w="27475055" h="13519398">
                  <a:moveTo>
                    <a:pt x="0" y="0"/>
                  </a:moveTo>
                  <a:lnTo>
                    <a:pt x="0" y="13519398"/>
                  </a:lnTo>
                  <a:lnTo>
                    <a:pt x="27475055" y="13519398"/>
                  </a:lnTo>
                  <a:lnTo>
                    <a:pt x="27475055" y="0"/>
                  </a:lnTo>
                  <a:lnTo>
                    <a:pt x="0" y="0"/>
                  </a:lnTo>
                  <a:close/>
                  <a:moveTo>
                    <a:pt x="27414094" y="13458439"/>
                  </a:moveTo>
                  <a:lnTo>
                    <a:pt x="59690" y="13458439"/>
                  </a:lnTo>
                  <a:lnTo>
                    <a:pt x="59690" y="59690"/>
                  </a:lnTo>
                  <a:lnTo>
                    <a:pt x="27414094" y="59690"/>
                  </a:lnTo>
                  <a:lnTo>
                    <a:pt x="27414094" y="13458439"/>
                  </a:lnTo>
                  <a:close/>
                </a:path>
              </a:pathLst>
            </a:custGeom>
            <a:solidFill>
              <a:srgbClr val="5C4E4E"/>
            </a:solidFill>
          </p:spPr>
        </p:sp>
      </p:grpSp>
      <p:pic>
        <p:nvPicPr>
          <p:cNvPr id="47" name="Picture 4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22176" y="4598460"/>
            <a:ext cx="1404730" cy="1249717"/>
          </a:xfrm>
          <a:prstGeom prst="rect">
            <a:avLst/>
          </a:prstGeom>
        </p:spPr>
      </p:pic>
      <p:sp>
        <p:nvSpPr>
          <p:cNvPr id="48" name="TextBox 48"/>
          <p:cNvSpPr txBox="1"/>
          <p:nvPr/>
        </p:nvSpPr>
        <p:spPr>
          <a:xfrm>
            <a:off x="5067314" y="4814502"/>
            <a:ext cx="1673561" cy="749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3"/>
              </a:lnSpc>
            </a:pPr>
            <a:r>
              <a:rPr lang="en-US" sz="949" spc="-14">
                <a:solidFill>
                  <a:srgbClr val="FAFAFF"/>
                </a:solidFill>
                <a:latin typeface="Prompt"/>
                <a:ea typeface="Prompt"/>
                <a:cs typeface="Prompt"/>
                <a:sym typeface="Prompt"/>
              </a:rPr>
              <a:t>The largest groups of respondents were DCN (n=135) and OxCIN (n=98). The smallest group was NDA (n=8).</a:t>
            </a:r>
          </a:p>
        </p:txBody>
      </p:sp>
      <p:grpSp>
        <p:nvGrpSpPr>
          <p:cNvPr id="49" name="Group 49"/>
          <p:cNvGrpSpPr/>
          <p:nvPr/>
        </p:nvGrpSpPr>
        <p:grpSpPr>
          <a:xfrm>
            <a:off x="6997400" y="302656"/>
            <a:ext cx="1797820" cy="233416"/>
            <a:chOff x="0" y="0"/>
            <a:chExt cx="2397094" cy="311222"/>
          </a:xfrm>
        </p:grpSpPr>
        <p:sp>
          <p:nvSpPr>
            <p:cNvPr id="50" name="AutoShape 50"/>
            <p:cNvSpPr/>
            <p:nvPr/>
          </p:nvSpPr>
          <p:spPr>
            <a:xfrm>
              <a:off x="0" y="0"/>
              <a:ext cx="2397094" cy="311222"/>
            </a:xfrm>
            <a:prstGeom prst="rect">
              <a:avLst/>
            </a:prstGeom>
            <a:solidFill>
              <a:srgbClr val="002060"/>
            </a:solidFill>
          </p:spPr>
        </p:sp>
        <p:sp>
          <p:nvSpPr>
            <p:cNvPr id="51" name="TextBox 51"/>
            <p:cNvSpPr txBox="1"/>
            <p:nvPr/>
          </p:nvSpPr>
          <p:spPr>
            <a:xfrm>
              <a:off x="318744" y="30064"/>
              <a:ext cx="1759606" cy="2334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90"/>
                </a:lnSpc>
              </a:pPr>
              <a:r>
                <a:rPr lang="en-US" sz="1064" b="1" spc="-15">
                  <a:solidFill>
                    <a:srgbClr val="FAFAFF"/>
                  </a:solidFill>
                  <a:latin typeface="Prompt Semi-Bold"/>
                  <a:ea typeface="Prompt Semi-Bold"/>
                  <a:cs typeface="Prompt Semi-Bold"/>
                  <a:sym typeface="Prompt Semi-Bold"/>
                </a:rPr>
                <a:t>Disability</a:t>
              </a: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6997400" y="530189"/>
            <a:ext cx="2427811" cy="1697829"/>
            <a:chOff x="0" y="0"/>
            <a:chExt cx="16234628" cy="11353277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16234628" cy="11353278"/>
            </a:xfrm>
            <a:custGeom>
              <a:avLst/>
              <a:gdLst/>
              <a:ahLst/>
              <a:cxnLst/>
              <a:rect l="l" t="t" r="r" b="b"/>
              <a:pathLst>
                <a:path w="16234628" h="11353278">
                  <a:moveTo>
                    <a:pt x="0" y="0"/>
                  </a:moveTo>
                  <a:lnTo>
                    <a:pt x="0" y="11353278"/>
                  </a:lnTo>
                  <a:lnTo>
                    <a:pt x="16234628" y="11353278"/>
                  </a:lnTo>
                  <a:lnTo>
                    <a:pt x="16234628" y="0"/>
                  </a:lnTo>
                  <a:lnTo>
                    <a:pt x="0" y="0"/>
                  </a:lnTo>
                  <a:close/>
                  <a:moveTo>
                    <a:pt x="16173667" y="11292317"/>
                  </a:moveTo>
                  <a:lnTo>
                    <a:pt x="59690" y="11292317"/>
                  </a:lnTo>
                  <a:lnTo>
                    <a:pt x="59690" y="59690"/>
                  </a:lnTo>
                  <a:lnTo>
                    <a:pt x="16173667" y="59690"/>
                  </a:lnTo>
                  <a:lnTo>
                    <a:pt x="16173667" y="11292317"/>
                  </a:lnTo>
                  <a:close/>
                </a:path>
              </a:pathLst>
            </a:custGeom>
            <a:solidFill>
              <a:srgbClr val="5C4E4E"/>
            </a:solidFill>
          </p:spPr>
        </p:sp>
      </p:grpSp>
      <p:pic>
        <p:nvPicPr>
          <p:cNvPr id="54" name="Picture 5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49862" y="656552"/>
            <a:ext cx="1384093" cy="1431774"/>
          </a:xfrm>
          <a:prstGeom prst="rect">
            <a:avLst/>
          </a:prstGeom>
        </p:spPr>
      </p:pic>
      <p:sp>
        <p:nvSpPr>
          <p:cNvPr id="55" name="TextBox 55"/>
          <p:cNvSpPr txBox="1"/>
          <p:nvPr/>
        </p:nvSpPr>
        <p:spPr>
          <a:xfrm>
            <a:off x="8277981" y="988505"/>
            <a:ext cx="1036759" cy="855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5"/>
              </a:lnSpc>
            </a:pPr>
            <a:r>
              <a:rPr lang="en-US" sz="881" spc="-13">
                <a:solidFill>
                  <a:srgbClr val="FAFAFF"/>
                </a:solidFill>
                <a:latin typeface="Prompt"/>
                <a:ea typeface="Prompt"/>
                <a:cs typeface="Prompt"/>
                <a:sym typeface="Prompt"/>
              </a:rPr>
              <a:t>When respondents were asked if they had a disability, 30 staff members and 14 students reported they do. </a:t>
            </a:r>
          </a:p>
        </p:txBody>
      </p:sp>
      <p:grpSp>
        <p:nvGrpSpPr>
          <p:cNvPr id="56" name="Group 56"/>
          <p:cNvGrpSpPr/>
          <p:nvPr/>
        </p:nvGrpSpPr>
        <p:grpSpPr>
          <a:xfrm>
            <a:off x="6909839" y="2571121"/>
            <a:ext cx="1797820" cy="213959"/>
            <a:chOff x="0" y="0"/>
            <a:chExt cx="2397094" cy="285279"/>
          </a:xfrm>
        </p:grpSpPr>
        <p:sp>
          <p:nvSpPr>
            <p:cNvPr id="57" name="AutoShape 57"/>
            <p:cNvSpPr/>
            <p:nvPr/>
          </p:nvSpPr>
          <p:spPr>
            <a:xfrm>
              <a:off x="0" y="0"/>
              <a:ext cx="2397094" cy="285279"/>
            </a:xfrm>
            <a:prstGeom prst="rect">
              <a:avLst/>
            </a:prstGeom>
            <a:solidFill>
              <a:srgbClr val="002060"/>
            </a:solidFill>
          </p:spPr>
        </p:sp>
        <p:sp>
          <p:nvSpPr>
            <p:cNvPr id="58" name="TextBox 58"/>
            <p:cNvSpPr txBox="1"/>
            <p:nvPr/>
          </p:nvSpPr>
          <p:spPr>
            <a:xfrm>
              <a:off x="318744" y="30064"/>
              <a:ext cx="1759606" cy="2074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20"/>
                </a:lnSpc>
              </a:pPr>
              <a:r>
                <a:rPr lang="en-US" sz="943" b="1" spc="-14">
                  <a:solidFill>
                    <a:srgbClr val="FAFAFF"/>
                  </a:solidFill>
                  <a:latin typeface="Prompt Semi-Bold"/>
                  <a:ea typeface="Prompt Semi-Bold"/>
                  <a:cs typeface="Prompt Semi-Bold"/>
                  <a:sym typeface="Prompt Semi-Bold"/>
                </a:rPr>
                <a:t>Caring Responsibilities</a:t>
              </a:r>
            </a:p>
          </p:txBody>
        </p:sp>
      </p:grpSp>
      <p:grpSp>
        <p:nvGrpSpPr>
          <p:cNvPr id="59" name="Group 59"/>
          <p:cNvGrpSpPr/>
          <p:nvPr/>
        </p:nvGrpSpPr>
        <p:grpSpPr>
          <a:xfrm>
            <a:off x="6909839" y="2740634"/>
            <a:ext cx="2658594" cy="1420646"/>
            <a:chOff x="0" y="0"/>
            <a:chExt cx="24650369" cy="13172162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24650370" cy="13172162"/>
            </a:xfrm>
            <a:custGeom>
              <a:avLst/>
              <a:gdLst/>
              <a:ahLst/>
              <a:cxnLst/>
              <a:rect l="l" t="t" r="r" b="b"/>
              <a:pathLst>
                <a:path w="24650370" h="13172162">
                  <a:moveTo>
                    <a:pt x="0" y="0"/>
                  </a:moveTo>
                  <a:lnTo>
                    <a:pt x="0" y="13172162"/>
                  </a:lnTo>
                  <a:lnTo>
                    <a:pt x="24650370" y="13172162"/>
                  </a:lnTo>
                  <a:lnTo>
                    <a:pt x="24650370" y="0"/>
                  </a:lnTo>
                  <a:lnTo>
                    <a:pt x="0" y="0"/>
                  </a:lnTo>
                  <a:close/>
                  <a:moveTo>
                    <a:pt x="24589409" y="13111201"/>
                  </a:moveTo>
                  <a:lnTo>
                    <a:pt x="59690" y="13111201"/>
                  </a:lnTo>
                  <a:lnTo>
                    <a:pt x="59690" y="59690"/>
                  </a:lnTo>
                  <a:lnTo>
                    <a:pt x="24589409" y="59690"/>
                  </a:lnTo>
                  <a:lnTo>
                    <a:pt x="24589409" y="13111201"/>
                  </a:lnTo>
                  <a:close/>
                </a:path>
              </a:pathLst>
            </a:custGeom>
            <a:solidFill>
              <a:srgbClr val="5C4E4E"/>
            </a:solidFill>
          </p:spPr>
        </p:sp>
      </p:grpSp>
      <p:pic>
        <p:nvPicPr>
          <p:cNvPr id="61" name="Picture 6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99789" y="2756928"/>
            <a:ext cx="1399756" cy="1253702"/>
          </a:xfrm>
          <a:prstGeom prst="rect">
            <a:avLst/>
          </a:prstGeom>
        </p:spPr>
      </p:pic>
      <p:sp>
        <p:nvSpPr>
          <p:cNvPr id="62" name="TextBox 62"/>
          <p:cNvSpPr txBox="1"/>
          <p:nvPr/>
        </p:nvSpPr>
        <p:spPr>
          <a:xfrm>
            <a:off x="8239136" y="2827512"/>
            <a:ext cx="1309877" cy="1237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39"/>
              </a:lnSpc>
            </a:pPr>
            <a:r>
              <a:rPr lang="en-US" sz="876" spc="-13">
                <a:solidFill>
                  <a:srgbClr val="FAFAFF"/>
                </a:solidFill>
                <a:latin typeface="Prompt"/>
                <a:ea typeface="Prompt"/>
                <a:cs typeface="Prompt"/>
                <a:sym typeface="Prompt"/>
              </a:rPr>
              <a:t>Out of all staff and student respondents, 148 respondents had caring responsilibities -  children, dependent adults, parent/carer of a disabled child/adult, or carer for adults and children.</a:t>
            </a:r>
          </a:p>
        </p:txBody>
      </p:sp>
      <p:grpSp>
        <p:nvGrpSpPr>
          <p:cNvPr id="63" name="Group 63"/>
          <p:cNvGrpSpPr/>
          <p:nvPr/>
        </p:nvGrpSpPr>
        <p:grpSpPr>
          <a:xfrm>
            <a:off x="6909839" y="4364554"/>
            <a:ext cx="1640635" cy="226918"/>
            <a:chOff x="0" y="0"/>
            <a:chExt cx="2187513" cy="302557"/>
          </a:xfrm>
        </p:grpSpPr>
        <p:sp>
          <p:nvSpPr>
            <p:cNvPr id="64" name="AutoShape 64"/>
            <p:cNvSpPr/>
            <p:nvPr/>
          </p:nvSpPr>
          <p:spPr>
            <a:xfrm>
              <a:off x="0" y="0"/>
              <a:ext cx="2187513" cy="302557"/>
            </a:xfrm>
            <a:prstGeom prst="rect">
              <a:avLst/>
            </a:prstGeom>
            <a:solidFill>
              <a:srgbClr val="002060"/>
            </a:solidFill>
          </p:spPr>
        </p:sp>
        <p:sp>
          <p:nvSpPr>
            <p:cNvPr id="65" name="TextBox 65"/>
            <p:cNvSpPr txBox="1"/>
            <p:nvPr/>
          </p:nvSpPr>
          <p:spPr>
            <a:xfrm>
              <a:off x="358311" y="30064"/>
              <a:ext cx="1605762" cy="2247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34"/>
                </a:lnSpc>
              </a:pPr>
              <a:r>
                <a:rPr lang="en-US" sz="1024" b="1" spc="-15">
                  <a:solidFill>
                    <a:srgbClr val="FAFAFF"/>
                  </a:solidFill>
                  <a:latin typeface="Prompt Semi-Bold"/>
                  <a:ea typeface="Prompt Semi-Bold"/>
                  <a:cs typeface="Prompt Semi-Bold"/>
                  <a:sym typeface="Prompt Semi-Bold"/>
                </a:rPr>
                <a:t>Ethnic Background</a:t>
              </a:r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6909839" y="4578679"/>
            <a:ext cx="2774225" cy="1456238"/>
            <a:chOff x="0" y="0"/>
            <a:chExt cx="25339440" cy="13301104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25339439" cy="13301103"/>
            </a:xfrm>
            <a:custGeom>
              <a:avLst/>
              <a:gdLst/>
              <a:ahLst/>
              <a:cxnLst/>
              <a:rect l="l" t="t" r="r" b="b"/>
              <a:pathLst>
                <a:path w="25339439" h="13301103">
                  <a:moveTo>
                    <a:pt x="0" y="0"/>
                  </a:moveTo>
                  <a:lnTo>
                    <a:pt x="0" y="13301103"/>
                  </a:lnTo>
                  <a:lnTo>
                    <a:pt x="25339439" y="13301103"/>
                  </a:lnTo>
                  <a:lnTo>
                    <a:pt x="25339439" y="0"/>
                  </a:lnTo>
                  <a:lnTo>
                    <a:pt x="0" y="0"/>
                  </a:lnTo>
                  <a:close/>
                  <a:moveTo>
                    <a:pt x="25278480" y="13240144"/>
                  </a:moveTo>
                  <a:lnTo>
                    <a:pt x="59690" y="13240144"/>
                  </a:lnTo>
                  <a:lnTo>
                    <a:pt x="59690" y="59690"/>
                  </a:lnTo>
                  <a:lnTo>
                    <a:pt x="25278480" y="59690"/>
                  </a:lnTo>
                  <a:lnTo>
                    <a:pt x="25278480" y="13240144"/>
                  </a:lnTo>
                  <a:close/>
                </a:path>
              </a:pathLst>
            </a:custGeom>
            <a:solidFill>
              <a:srgbClr val="5C4E4E"/>
            </a:solidFill>
          </p:spPr>
        </p:sp>
      </p:grpSp>
      <p:pic>
        <p:nvPicPr>
          <p:cNvPr id="68" name="Picture 68" descr="pie chart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48547" y="4556567"/>
            <a:ext cx="1211950" cy="1447556"/>
          </a:xfrm>
          <a:prstGeom prst="rect">
            <a:avLst/>
          </a:prstGeom>
        </p:spPr>
      </p:pic>
      <p:sp>
        <p:nvSpPr>
          <p:cNvPr id="69" name="TextBox 69"/>
          <p:cNvSpPr txBox="1"/>
          <p:nvPr/>
        </p:nvSpPr>
        <p:spPr>
          <a:xfrm>
            <a:off x="8182898" y="4781972"/>
            <a:ext cx="1451805" cy="866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43"/>
              </a:lnSpc>
            </a:pPr>
            <a:r>
              <a:rPr lang="en-US" sz="802" spc="-12">
                <a:solidFill>
                  <a:srgbClr val="FAFAFF"/>
                </a:solidFill>
                <a:latin typeface="Prompt"/>
                <a:ea typeface="Prompt"/>
                <a:cs typeface="Prompt"/>
                <a:sym typeface="Prompt"/>
              </a:rPr>
              <a:t>72% of staff respondents and 48% of student respondents were White, 15% of staff and 34% of students were Asian, and 9% of staff and 7% of students were Black, Mixed or Other.</a:t>
            </a:r>
          </a:p>
        </p:txBody>
      </p:sp>
      <p:grpSp>
        <p:nvGrpSpPr>
          <p:cNvPr id="70" name="Group 70"/>
          <p:cNvGrpSpPr/>
          <p:nvPr/>
        </p:nvGrpSpPr>
        <p:grpSpPr>
          <a:xfrm>
            <a:off x="270868" y="6168267"/>
            <a:ext cx="3013172" cy="233416"/>
            <a:chOff x="0" y="0"/>
            <a:chExt cx="4017563" cy="311222"/>
          </a:xfrm>
        </p:grpSpPr>
        <p:sp>
          <p:nvSpPr>
            <p:cNvPr id="71" name="AutoShape 71"/>
            <p:cNvSpPr/>
            <p:nvPr/>
          </p:nvSpPr>
          <p:spPr>
            <a:xfrm>
              <a:off x="0" y="0"/>
              <a:ext cx="4017563" cy="311222"/>
            </a:xfrm>
            <a:prstGeom prst="rect">
              <a:avLst/>
            </a:prstGeom>
            <a:solidFill>
              <a:srgbClr val="002060"/>
            </a:solidFill>
          </p:spPr>
        </p:sp>
        <p:sp>
          <p:nvSpPr>
            <p:cNvPr id="72" name="TextBox 72"/>
            <p:cNvSpPr txBox="1"/>
            <p:nvPr/>
          </p:nvSpPr>
          <p:spPr>
            <a:xfrm>
              <a:off x="658069" y="30064"/>
              <a:ext cx="2949126" cy="2334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90"/>
                </a:lnSpc>
              </a:pPr>
              <a:r>
                <a:rPr lang="en-US" sz="1064" b="1" spc="-15">
                  <a:solidFill>
                    <a:srgbClr val="FAFAFF"/>
                  </a:solidFill>
                  <a:latin typeface="Prompt Semi-Bold"/>
                  <a:ea typeface="Prompt Semi-Bold"/>
                  <a:cs typeface="Prompt Semi-Bold"/>
                  <a:sym typeface="Prompt Semi-Bold"/>
                </a:rPr>
                <a:t>Improved Representation in 2025</a:t>
              </a:r>
            </a:p>
          </p:txBody>
        </p:sp>
      </p:grpSp>
      <p:grpSp>
        <p:nvGrpSpPr>
          <p:cNvPr id="73" name="Group 73"/>
          <p:cNvGrpSpPr/>
          <p:nvPr/>
        </p:nvGrpSpPr>
        <p:grpSpPr>
          <a:xfrm>
            <a:off x="276003" y="6401683"/>
            <a:ext cx="9408061" cy="595973"/>
            <a:chOff x="0" y="0"/>
            <a:chExt cx="85932105" cy="5443547"/>
          </a:xfrm>
        </p:grpSpPr>
        <p:sp>
          <p:nvSpPr>
            <p:cNvPr id="74" name="Freeform 74"/>
            <p:cNvSpPr/>
            <p:nvPr/>
          </p:nvSpPr>
          <p:spPr>
            <a:xfrm>
              <a:off x="0" y="0"/>
              <a:ext cx="85932107" cy="5443547"/>
            </a:xfrm>
            <a:custGeom>
              <a:avLst/>
              <a:gdLst/>
              <a:ahLst/>
              <a:cxnLst/>
              <a:rect l="l" t="t" r="r" b="b"/>
              <a:pathLst>
                <a:path w="85932107" h="5443547">
                  <a:moveTo>
                    <a:pt x="0" y="0"/>
                  </a:moveTo>
                  <a:lnTo>
                    <a:pt x="0" y="5443547"/>
                  </a:lnTo>
                  <a:lnTo>
                    <a:pt x="85932107" y="5443547"/>
                  </a:lnTo>
                  <a:lnTo>
                    <a:pt x="85932107" y="0"/>
                  </a:lnTo>
                  <a:lnTo>
                    <a:pt x="0" y="0"/>
                  </a:lnTo>
                  <a:close/>
                  <a:moveTo>
                    <a:pt x="85871143" y="5382587"/>
                  </a:moveTo>
                  <a:lnTo>
                    <a:pt x="59690" y="5382587"/>
                  </a:lnTo>
                  <a:lnTo>
                    <a:pt x="59690" y="59690"/>
                  </a:lnTo>
                  <a:lnTo>
                    <a:pt x="85871143" y="59690"/>
                  </a:lnTo>
                  <a:lnTo>
                    <a:pt x="85871143" y="5382587"/>
                  </a:lnTo>
                  <a:close/>
                </a:path>
              </a:pathLst>
            </a:custGeom>
            <a:solidFill>
              <a:srgbClr val="5C4E4E"/>
            </a:solidFill>
          </p:spPr>
        </p:sp>
      </p:grpSp>
      <p:sp>
        <p:nvSpPr>
          <p:cNvPr id="75" name="TextBox 75"/>
          <p:cNvSpPr txBox="1"/>
          <p:nvPr/>
        </p:nvSpPr>
        <p:spPr>
          <a:xfrm>
            <a:off x="330676" y="6420733"/>
            <a:ext cx="9301174" cy="339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3"/>
              </a:lnSpc>
            </a:pPr>
            <a:r>
              <a:rPr lang="en-US" sz="1040" spc="-15">
                <a:solidFill>
                  <a:srgbClr val="FAFAFF"/>
                </a:solidFill>
                <a:latin typeface="Prompt"/>
                <a:ea typeface="Prompt"/>
                <a:cs typeface="Prompt"/>
                <a:sym typeface="Prompt"/>
              </a:rPr>
              <a:t>With the improvement in the response rate in 2025, NDCN will be able to prioritise actions and take forward improvements following the results. </a:t>
            </a:r>
          </a:p>
          <a:p>
            <a:pPr marL="0" lvl="0" indent="0" algn="l">
              <a:lnSpc>
                <a:spcPts val="1353"/>
              </a:lnSpc>
              <a:spcBef>
                <a:spcPct val="0"/>
              </a:spcBef>
            </a:pPr>
            <a:r>
              <a:rPr lang="en-US" sz="1040" spc="-15">
                <a:solidFill>
                  <a:srgbClr val="FAFAFF"/>
                </a:solidFill>
                <a:latin typeface="Prompt"/>
                <a:ea typeface="Prompt"/>
                <a:cs typeface="Prompt"/>
                <a:sym typeface="Prompt"/>
              </a:rPr>
              <a:t>52% of staff respondents believe action will be taken as a result of the SES.</a:t>
            </a:r>
          </a:p>
        </p:txBody>
      </p:sp>
      <p:pic>
        <p:nvPicPr>
          <p:cNvPr id="76" name="Picture 76" descr="radial progress 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1011" y="1799644"/>
            <a:ext cx="1053359" cy="61445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92865" y="1452990"/>
            <a:ext cx="8756979" cy="596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Staff Experience Survey 2025</a:t>
            </a:r>
          </a:p>
        </p:txBody>
      </p:sp>
      <p:sp>
        <p:nvSpPr>
          <p:cNvPr id="6" name="Freeform 6"/>
          <p:cNvSpPr/>
          <p:nvPr/>
        </p:nvSpPr>
        <p:spPr>
          <a:xfrm>
            <a:off x="0" y="2275381"/>
            <a:ext cx="9753600" cy="4925568"/>
          </a:xfrm>
          <a:custGeom>
            <a:avLst/>
            <a:gdLst/>
            <a:ahLst/>
            <a:cxnLst/>
            <a:rect l="l" t="t" r="r" b="b"/>
            <a:pathLst>
              <a:path w="9753600" h="4925568">
                <a:moveTo>
                  <a:pt x="0" y="0"/>
                </a:moveTo>
                <a:lnTo>
                  <a:pt x="9753600" y="0"/>
                </a:lnTo>
                <a:lnTo>
                  <a:pt x="9753600" y="4925568"/>
                </a:lnTo>
                <a:lnTo>
                  <a:pt x="0" y="49255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71601" y="2851570"/>
            <a:ext cx="4605199" cy="2782690"/>
          </a:xfrm>
          <a:custGeom>
            <a:avLst/>
            <a:gdLst/>
            <a:ahLst/>
            <a:cxnLst/>
            <a:rect l="l" t="t" r="r" b="b"/>
            <a:pathLst>
              <a:path w="4605199" h="2782690">
                <a:moveTo>
                  <a:pt x="0" y="0"/>
                </a:moveTo>
                <a:lnTo>
                  <a:pt x="4605199" y="0"/>
                </a:lnTo>
                <a:lnTo>
                  <a:pt x="4605199" y="2782690"/>
                </a:lnTo>
                <a:lnTo>
                  <a:pt x="0" y="27826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088058" y="2851570"/>
            <a:ext cx="4592967" cy="2782690"/>
          </a:xfrm>
          <a:custGeom>
            <a:avLst/>
            <a:gdLst/>
            <a:ahLst/>
            <a:cxnLst/>
            <a:rect l="l" t="t" r="r" b="b"/>
            <a:pathLst>
              <a:path w="4592967" h="2782690">
                <a:moveTo>
                  <a:pt x="0" y="0"/>
                </a:moveTo>
                <a:lnTo>
                  <a:pt x="4592968" y="0"/>
                </a:lnTo>
                <a:lnTo>
                  <a:pt x="4592968" y="2782690"/>
                </a:lnTo>
                <a:lnTo>
                  <a:pt x="0" y="278269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76047" y="1520367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Emerging Themes - Staff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863131" y="2692382"/>
            <a:ext cx="6027338" cy="3774620"/>
          </a:xfrm>
          <a:custGeom>
            <a:avLst/>
            <a:gdLst/>
            <a:ahLst/>
            <a:cxnLst/>
            <a:rect l="l" t="t" r="r" b="b"/>
            <a:pathLst>
              <a:path w="6027338" h="3774620">
                <a:moveTo>
                  <a:pt x="0" y="0"/>
                </a:moveTo>
                <a:lnTo>
                  <a:pt x="6027338" y="0"/>
                </a:lnTo>
                <a:lnTo>
                  <a:pt x="6027338" y="3774621"/>
                </a:lnTo>
                <a:lnTo>
                  <a:pt x="0" y="37746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6047" y="1520367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Emerging Themes - Staff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863131" y="2565439"/>
            <a:ext cx="6027338" cy="3706813"/>
          </a:xfrm>
          <a:custGeom>
            <a:avLst/>
            <a:gdLst/>
            <a:ahLst/>
            <a:cxnLst/>
            <a:rect l="l" t="t" r="r" b="b"/>
            <a:pathLst>
              <a:path w="6027338" h="3706813">
                <a:moveTo>
                  <a:pt x="0" y="0"/>
                </a:moveTo>
                <a:lnTo>
                  <a:pt x="6027338" y="0"/>
                </a:lnTo>
                <a:lnTo>
                  <a:pt x="6027338" y="3706812"/>
                </a:lnTo>
                <a:lnTo>
                  <a:pt x="0" y="37068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6047" y="1520367"/>
            <a:ext cx="8756979" cy="755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Emerging Themes - Staff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69192" y="252586"/>
            <a:ext cx="1180653" cy="1180653"/>
          </a:xfrm>
          <a:custGeom>
            <a:avLst/>
            <a:gdLst/>
            <a:ahLst/>
            <a:cxnLst/>
            <a:rect l="l" t="t" r="r" b="b"/>
            <a:pathLst>
              <a:path w="1180653" h="1180653">
                <a:moveTo>
                  <a:pt x="0" y="0"/>
                </a:moveTo>
                <a:lnTo>
                  <a:pt x="1180652" y="0"/>
                </a:lnTo>
                <a:lnTo>
                  <a:pt x="1180652" y="1180652"/>
                </a:lnTo>
                <a:lnTo>
                  <a:pt x="0" y="1180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1601" y="252586"/>
            <a:ext cx="2652732" cy="661637"/>
          </a:xfrm>
          <a:custGeom>
            <a:avLst/>
            <a:gdLst/>
            <a:ahLst/>
            <a:cxnLst/>
            <a:rect l="l" t="t" r="r" b="b"/>
            <a:pathLst>
              <a:path w="2652732" h="661637">
                <a:moveTo>
                  <a:pt x="0" y="0"/>
                </a:moveTo>
                <a:lnTo>
                  <a:pt x="2652732" y="0"/>
                </a:lnTo>
                <a:lnTo>
                  <a:pt x="2652732" y="661637"/>
                </a:lnTo>
                <a:lnTo>
                  <a:pt x="0" y="661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" b="-1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432069" y="6855429"/>
            <a:ext cx="4195206" cy="232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5"/>
              </a:lnSpc>
            </a:pPr>
            <a:r>
              <a:rPr lang="en-US" sz="1279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www.ndcn.ox.ac.uk  |  @NDCNOxford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25095" y="1347513"/>
            <a:ext cx="5575705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949"/>
              </a:lnSpc>
              <a:spcBef>
                <a:spcPct val="0"/>
              </a:spcBef>
            </a:pPr>
            <a:r>
              <a:rPr lang="en-US" sz="4249" b="1" spc="-63" dirty="0">
                <a:solidFill>
                  <a:srgbClr val="002060"/>
                </a:solidFill>
                <a:latin typeface="Prompt Semi-Bold"/>
                <a:ea typeface="Prompt Semi-Bold"/>
                <a:cs typeface="Prompt Semi-Bold"/>
                <a:sym typeface="Prompt Semi-Bold"/>
              </a:rPr>
              <a:t>What Staff Told Us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25095" y="2338642"/>
            <a:ext cx="7734423" cy="3134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53"/>
              </a:lnSpc>
            </a:pPr>
            <a:r>
              <a:rPr lang="en-US" sz="4466" spc="-67">
                <a:solidFill>
                  <a:srgbClr val="002060"/>
                </a:solidFill>
                <a:latin typeface="Prompt"/>
                <a:ea typeface="Prompt"/>
                <a:cs typeface="Prompt"/>
                <a:sym typeface="Prompt"/>
              </a:rPr>
              <a:t>Key Themes:</a:t>
            </a:r>
          </a:p>
          <a:p>
            <a:pPr algn="l">
              <a:lnSpc>
                <a:spcPts val="6253"/>
              </a:lnSpc>
            </a:pPr>
            <a:r>
              <a:rPr lang="en-US" sz="4466" spc="-67">
                <a:solidFill>
                  <a:srgbClr val="002060"/>
                </a:solidFill>
                <a:latin typeface="Prompt"/>
                <a:ea typeface="Prompt"/>
                <a:cs typeface="Prompt"/>
                <a:sym typeface="Prompt"/>
              </a:rPr>
              <a:t>Leadership</a:t>
            </a:r>
          </a:p>
          <a:p>
            <a:pPr algn="l">
              <a:lnSpc>
                <a:spcPts val="6253"/>
              </a:lnSpc>
            </a:pPr>
            <a:r>
              <a:rPr lang="en-US" sz="4466" spc="-67">
                <a:solidFill>
                  <a:srgbClr val="002060"/>
                </a:solidFill>
                <a:latin typeface="Prompt"/>
                <a:ea typeface="Prompt"/>
                <a:cs typeface="Prompt"/>
                <a:sym typeface="Prompt"/>
              </a:rPr>
              <a:t>Decision-making </a:t>
            </a:r>
          </a:p>
          <a:p>
            <a:pPr algn="l">
              <a:lnSpc>
                <a:spcPts val="6253"/>
              </a:lnSpc>
              <a:spcBef>
                <a:spcPct val="0"/>
              </a:spcBef>
            </a:pPr>
            <a:r>
              <a:rPr lang="en-US" sz="4466" spc="-67">
                <a:solidFill>
                  <a:srgbClr val="002060"/>
                </a:solidFill>
                <a:latin typeface="Prompt"/>
                <a:ea typeface="Prompt"/>
                <a:cs typeface="Prompt"/>
                <a:sym typeface="Prompt"/>
              </a:rPr>
              <a:t>Being a Manager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1255</Words>
  <Application>Microsoft Office PowerPoint</Application>
  <PresentationFormat>Custom</PresentationFormat>
  <Paragraphs>209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Anton</vt:lpstr>
      <vt:lpstr>Canva Sans</vt:lpstr>
      <vt:lpstr>Canva Sans Bold</vt:lpstr>
      <vt:lpstr>Prompt</vt:lpstr>
      <vt:lpstr>Prompt Bold</vt:lpstr>
      <vt:lpstr>Arial</vt:lpstr>
      <vt:lpstr>Calibri (MS)</vt:lpstr>
      <vt:lpstr>Calibri</vt:lpstr>
      <vt:lpstr>Prompt Semi-Bold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Townhall - SES and Student Surveys Presentation</dc:title>
  <dc:creator>Leusa Lloyd</dc:creator>
  <cp:lastModifiedBy>Leusa Lloyd</cp:lastModifiedBy>
  <cp:revision>2</cp:revision>
  <dcterms:created xsi:type="dcterms:W3CDTF">2006-08-16T00:00:00Z</dcterms:created>
  <dcterms:modified xsi:type="dcterms:W3CDTF">2025-07-03T15:59:35Z</dcterms:modified>
  <dc:identifier>DAGdZjV5RIE</dc:identifier>
</cp:coreProperties>
</file>