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16" r:id="rId2"/>
    <p:sldId id="356" r:id="rId3"/>
    <p:sldId id="351" r:id="rId4"/>
    <p:sldId id="323" r:id="rId5"/>
    <p:sldId id="354" r:id="rId6"/>
    <p:sldId id="355" r:id="rId7"/>
    <p:sldId id="342" r:id="rId8"/>
    <p:sldId id="343" r:id="rId9"/>
    <p:sldId id="345" r:id="rId10"/>
    <p:sldId id="346" r:id="rId11"/>
    <p:sldId id="322" r:id="rId12"/>
    <p:sldId id="350" r:id="rId13"/>
    <p:sldId id="325" r:id="rId14"/>
    <p:sldId id="324" r:id="rId15"/>
    <p:sldId id="318" r:id="rId16"/>
    <p:sldId id="33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76054" autoAdjust="0"/>
  </p:normalViewPr>
  <p:slideViewPr>
    <p:cSldViewPr snapToGrid="0" snapToObjects="1">
      <p:cViewPr varScale="1">
        <p:scale>
          <a:sx n="136" d="100"/>
          <a:sy n="136" d="100"/>
        </p:scale>
        <p:origin x="498" y="132"/>
      </p:cViewPr>
      <p:guideLst>
        <p:guide orient="horz" pos="213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5F11294-146C-2246-A6BA-6BEE03AEB4A1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AF74914-FE83-C94C-9891-5AADD2C355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2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4914-FE83-C94C-9891-5AADD2C355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4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0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918C-1928-9D45-B975-8E7B926A1A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262A-4520-A14E-B052-27AF6D87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013918C-1928-9D45-B975-8E7B926A1A3B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DC262A-4520-A14E-B052-27AF6D874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2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ndcn.ox.ac.uk/about/professional-services/health-and-safety/laboratory-safet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dcn.ox.ac.uk/about/professional-services/health-and-safety/health-and-safety-polic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facilities@ndcn.ox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6DE6BB8-3B51-2C4E-9B35-1E21C4D415A6}"/>
              </a:ext>
            </a:extLst>
          </p:cNvPr>
          <p:cNvSpPr txBox="1">
            <a:spLocks noChangeArrowheads="1"/>
          </p:cNvSpPr>
          <p:nvPr/>
        </p:nvSpPr>
        <p:spPr>
          <a:xfrm>
            <a:off x="1667804" y="820738"/>
            <a:ext cx="6758885" cy="1168400"/>
          </a:xfrm>
        </p:spPr>
        <p:txBody>
          <a:bodyPr/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457075" eaLnBrk="1" fontAlgn="auto" hangingPunct="1">
              <a:spcAft>
                <a:spcPts val="0"/>
              </a:spcAft>
              <a:defRPr/>
            </a:pPr>
            <a:r>
              <a:rPr lang="en-GB" altLang="en-US" sz="4000" smtClean="0">
                <a:solidFill>
                  <a:srgbClr val="002147"/>
                </a:solidFill>
                <a:latin typeface="Arial" panose="020B0604020202020204" pitchFamily="34" charset="0"/>
              </a:rPr>
              <a:t>Level 5 West Wing </a:t>
            </a:r>
            <a:r>
              <a:rPr lang="en-GB" altLang="en-US" sz="4000" dirty="0">
                <a:solidFill>
                  <a:srgbClr val="002147"/>
                </a:solidFill>
                <a:latin typeface="Arial" panose="020B0604020202020204" pitchFamily="34" charset="0"/>
              </a:rPr>
              <a:t/>
            </a:r>
            <a:br>
              <a:rPr lang="en-GB" altLang="en-US" sz="4000" dirty="0">
                <a:solidFill>
                  <a:srgbClr val="002147"/>
                </a:solidFill>
                <a:latin typeface="Arial" panose="020B0604020202020204" pitchFamily="34" charset="0"/>
              </a:rPr>
            </a:br>
            <a:r>
              <a:rPr lang="en-GB" altLang="en-US" sz="4000" dirty="0">
                <a:solidFill>
                  <a:srgbClr val="002147"/>
                </a:solidFill>
                <a:latin typeface="Arial" panose="020B0604020202020204" pitchFamily="34" charset="0"/>
              </a:rPr>
              <a:t>Lab Induction  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0D6C1DB3-A05E-4549-A13D-FD415EC55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05" y="2451793"/>
            <a:ext cx="4263438" cy="23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079DAB-8A73-9548-B076-15E7321DC18F}"/>
              </a:ext>
            </a:extLst>
          </p:cNvPr>
          <p:cNvSpPr/>
          <p:nvPr/>
        </p:nvSpPr>
        <p:spPr>
          <a:xfrm>
            <a:off x="0" y="0"/>
            <a:ext cx="1448753" cy="6858000"/>
          </a:xfrm>
          <a:prstGeom prst="rect">
            <a:avLst/>
          </a:prstGeom>
          <a:solidFill>
            <a:srgbClr val="0021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7B4FD-160B-4F45-80D8-56AC834F16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880" y="6116596"/>
            <a:ext cx="2875941" cy="717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23C1B-C8AE-C844-B830-1AF361AD63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690" y="6140690"/>
            <a:ext cx="717310" cy="71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A31278-0F45-3441-AFA0-61C482BBC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57" y="0"/>
            <a:ext cx="1343343" cy="737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18" y="6140691"/>
            <a:ext cx="1967571" cy="693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865" y="5205086"/>
            <a:ext cx="88576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www.ndcn.ox.ac.uk/about/professional-services/health-and-safety/laboratory-safety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11">
            <a:extLst>
              <a:ext uri="{FF2B5EF4-FFF2-40B4-BE49-F238E27FC236}">
                <a16:creationId xmlns:a16="http://schemas.microsoft.com/office/drawing/2014/main" id="{A443D7CE-77D6-634C-81F4-066F66AEF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19" y="927700"/>
            <a:ext cx="5150033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20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LN2 is an asphyxiant by displacing Oxygen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/>
              <a:t>Evacuate the area as soon as the alarm sounds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b="1" u="sng" dirty="0"/>
              <a:t>NEVER enter the area if the alarms are </a:t>
            </a:r>
            <a:r>
              <a:rPr lang="en-GB" altLang="en-US" b="1" u="sng" dirty="0" smtClean="0"/>
              <a:t>sounding</a:t>
            </a:r>
          </a:p>
          <a:p>
            <a:pPr marL="914400" lvl="2" indent="0"/>
            <a:endParaRPr lang="en-GB" altLang="en-US" b="1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Cold burns and frost bite – must use provided PPE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/>
              <a:t>Face shield , cryogloves, labcoat for </a:t>
            </a:r>
            <a:r>
              <a:rPr lang="en-GB" altLang="en-US" dirty="0" err="1"/>
              <a:t>cryotank</a:t>
            </a:r>
            <a:endParaRPr lang="en-GB" altLang="en-US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/>
              <a:t>Face shield, cryogloves, labcoat + Apron – </a:t>
            </a:r>
            <a:r>
              <a:rPr lang="en-GB" altLang="en-US" b="1" dirty="0"/>
              <a:t>dispensing </a:t>
            </a:r>
            <a:r>
              <a:rPr lang="en-GB" altLang="en-US" b="1" dirty="0" smtClean="0"/>
              <a:t>LN2</a:t>
            </a:r>
          </a:p>
          <a:p>
            <a:pPr marL="914400" lvl="2" indent="0"/>
            <a:endParaRPr lang="en-GB" altLang="en-US" b="1" dirty="0"/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Space in the towers is allocated by Facilities – cells placed erroneously could be lost!</a:t>
            </a:r>
            <a:endParaRPr lang="en-GB" altLang="en-US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GB" altLang="en-US" b="1" u="sng" dirty="0"/>
          </a:p>
          <a:p>
            <a:pPr>
              <a:buFont typeface="Wingdings" pitchFamily="2" charset="2"/>
              <a:buChar char="v"/>
            </a:pPr>
            <a:r>
              <a:rPr lang="en-GB" altLang="en-US" sz="2400" b="1" dirty="0" smtClean="0">
                <a:solidFill>
                  <a:srgbClr val="000000"/>
                </a:solidFill>
              </a:rPr>
              <a:t>Dispensing of LN2: contact facilities for hands-on training</a:t>
            </a:r>
            <a:endParaRPr lang="en-GB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BFFD3-A9FD-8D48-B652-AE109B728C0F}"/>
              </a:ext>
            </a:extLst>
          </p:cNvPr>
          <p:cNvSpPr txBox="1"/>
          <p:nvPr/>
        </p:nvSpPr>
        <p:spPr>
          <a:xfrm>
            <a:off x="0" y="-54862"/>
            <a:ext cx="8551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rgbClr val="002147"/>
                </a:solidFill>
                <a:latin typeface="Arial" panose="020B0604020202020204" pitchFamily="34" charset="0"/>
              </a:rPr>
              <a:t>Cryogenics – liquid nitrogen</a:t>
            </a:r>
            <a:endParaRPr lang="en-US" sz="28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19881-1BB9-4043-B768-D311682190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958" y="6467678"/>
            <a:ext cx="378042" cy="378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952F-D780-0E40-900B-32F6E38F06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61" y="0"/>
            <a:ext cx="867698" cy="476052"/>
          </a:xfrm>
          <a:prstGeom prst="rect">
            <a:avLst/>
          </a:prstGeom>
        </p:spPr>
      </p:pic>
      <p:pic>
        <p:nvPicPr>
          <p:cNvPr id="2" name="IMG_238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959" y="3727693"/>
            <a:ext cx="1411020" cy="2508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952" y="810990"/>
            <a:ext cx="3851048" cy="30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11">
            <a:extLst>
              <a:ext uri="{FF2B5EF4-FFF2-40B4-BE49-F238E27FC236}">
                <a16:creationId xmlns:a16="http://schemas.microsoft.com/office/drawing/2014/main" id="{A443D7CE-77D6-634C-81F4-066F66AEF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81" y="658930"/>
            <a:ext cx="7780018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20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 smtClean="0"/>
              <a:t>Dry ice – pelleted CO2 – hazardous gas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Allow dissipate in ventilated area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Return excess to Card-Ice in corridor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Never </a:t>
            </a:r>
            <a:r>
              <a:rPr lang="en-GB" altLang="en-US" dirty="0"/>
              <a:t>place dry ice in cold </a:t>
            </a:r>
            <a:r>
              <a:rPr lang="en-GB" altLang="en-US" dirty="0" smtClean="0"/>
              <a:t>room </a:t>
            </a:r>
          </a:p>
          <a:p>
            <a:pPr marL="914400" lvl="2" indent="0"/>
            <a:endParaRPr lang="en-GB" altLang="en-US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Cold burns and frost bite – must use provided PPE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cryogloves, labcoat and safety glasses</a:t>
            </a:r>
            <a:endParaRPr lang="en-GB" altLang="en-US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Never handle with bare fingers</a:t>
            </a:r>
            <a:endParaRPr lang="en-GB" altLang="en-US" b="1" dirty="0"/>
          </a:p>
          <a:p>
            <a:pPr marL="914400" lvl="2" indent="0"/>
            <a:endParaRPr lang="en-GB" altLang="en-US" dirty="0"/>
          </a:p>
          <a:p>
            <a:pPr>
              <a:buFont typeface="Wingdings" pitchFamily="2" charset="2"/>
              <a:buChar char="v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If large volume needed for shipment – contact Facilities team</a:t>
            </a:r>
          </a:p>
          <a:p>
            <a:pPr>
              <a:buFont typeface="Wingdings" pitchFamily="2" charset="2"/>
              <a:buChar char="v"/>
            </a:pPr>
            <a:endParaRPr lang="en-GB" altLang="en-US" sz="20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altLang="en-US" sz="2400" b="1" dirty="0" smtClean="0">
                <a:solidFill>
                  <a:srgbClr val="FF0000"/>
                </a:solidFill>
              </a:rPr>
              <a:t>Emergency procedures (LN2 and dry ice):</a:t>
            </a:r>
            <a:endParaRPr lang="en-GB" altLang="en-US" sz="2400" b="1" dirty="0" smtClean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Explosions due to trapped expanding gas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/>
              <a:t>Never put LN2/dry ice in a sealed container</a:t>
            </a:r>
          </a:p>
          <a:p>
            <a:pPr marL="914400" lvl="2" indent="0"/>
            <a:endParaRPr lang="en-GB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Effects on materials: brittle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altLang="en-US" dirty="0"/>
              <a:t>Use material design for very low temperatures</a:t>
            </a:r>
          </a:p>
          <a:p>
            <a:pPr marL="914400" lvl="2" indent="0"/>
            <a:endParaRPr lang="en-GB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Emergency procedure: run under tepid water for 20min – seek medical </a:t>
            </a:r>
            <a:r>
              <a:rPr lang="en-GB" altLang="en-US" dirty="0" smtClean="0"/>
              <a:t>help</a:t>
            </a:r>
            <a:endParaRPr lang="en-GB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BFFD3-A9FD-8D48-B652-AE109B728C0F}"/>
              </a:ext>
            </a:extLst>
          </p:cNvPr>
          <p:cNvSpPr txBox="1"/>
          <p:nvPr/>
        </p:nvSpPr>
        <p:spPr>
          <a:xfrm>
            <a:off x="0" y="-54862"/>
            <a:ext cx="8551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rgbClr val="002147"/>
                </a:solidFill>
                <a:latin typeface="Arial" panose="020B0604020202020204" pitchFamily="34" charset="0"/>
              </a:rPr>
              <a:t>Cryogenics – dry ice</a:t>
            </a:r>
            <a:endParaRPr lang="en-US" sz="28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19881-1BB9-4043-B768-D311682190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958" y="6467678"/>
            <a:ext cx="378042" cy="378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952F-D780-0E40-900B-32F6E38F0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61" y="0"/>
            <a:ext cx="867698" cy="476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21" y="476052"/>
            <a:ext cx="2170357" cy="14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8" y="30590"/>
            <a:ext cx="8983744" cy="1325563"/>
          </a:xfrm>
        </p:spPr>
        <p:txBody>
          <a:bodyPr/>
          <a:lstStyle/>
          <a:p>
            <a:r>
              <a:rPr lang="en-GB" dirty="0" smtClean="0"/>
              <a:t>Know your emergency procedures!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91" y="1155353"/>
            <a:ext cx="7886700" cy="2111955"/>
          </a:xfrm>
        </p:spPr>
        <p:txBody>
          <a:bodyPr/>
          <a:lstStyle/>
          <a:p>
            <a:r>
              <a:rPr lang="en-GB" dirty="0" smtClean="0"/>
              <a:t>Biological material  </a:t>
            </a:r>
          </a:p>
          <a:p>
            <a:r>
              <a:rPr lang="en-GB" dirty="0" smtClean="0"/>
              <a:t>Chemical material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u="sng" dirty="0" smtClean="0"/>
              <a:t>COSHH</a:t>
            </a:r>
          </a:p>
          <a:p>
            <a:r>
              <a:rPr lang="en-GB" dirty="0" smtClean="0"/>
              <a:t>Mechanical hazard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8291" y="31220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Engineer on site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8291" y="4226312"/>
            <a:ext cx="7886700" cy="244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Need safety overview – with Facilities</a:t>
            </a:r>
          </a:p>
          <a:p>
            <a:r>
              <a:rPr lang="en-GB" dirty="0" smtClean="0"/>
              <a:t>Need contact on site (in case of fire alarm in example)</a:t>
            </a:r>
          </a:p>
          <a:p>
            <a:r>
              <a:rPr lang="en-GB" dirty="0" smtClean="0"/>
              <a:t>Equipment/area to be decontaminated – segregated from active work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1988">
            <a:off x="6333428" y="1153248"/>
            <a:ext cx="2260803" cy="31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115F25-4EBE-474E-B313-6F4FE2C251DF}"/>
              </a:ext>
            </a:extLst>
          </p:cNvPr>
          <p:cNvSpPr txBox="1"/>
          <p:nvPr/>
        </p:nvSpPr>
        <p:spPr>
          <a:xfrm>
            <a:off x="631825" y="1624013"/>
            <a:ext cx="710882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lvl="1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Be mindful of container: in ex petri dish is likely spill</a:t>
            </a: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Use rack or box to facilitate transport in lab space</a:t>
            </a:r>
          </a:p>
          <a:p>
            <a:pPr marL="36000" lvl="1">
              <a:defRPr/>
            </a:pPr>
            <a:endParaRPr lang="en-GB" dirty="0">
              <a:latin typeface="Arial" panose="020B0604020202020204" pitchFamily="34" charset="0"/>
            </a:endParaRPr>
          </a:p>
          <a:p>
            <a:pPr marL="36000" lvl="1">
              <a:defRPr/>
            </a:pPr>
            <a:endParaRPr lang="en-GB" u="sng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When transporting biological or chemical substances out of CL2 lab </a:t>
            </a:r>
            <a:r>
              <a:rPr lang="en-GB" u="sng" dirty="0">
                <a:latin typeface="Arial" panose="020B0604020202020204" pitchFamily="34" charset="0"/>
              </a:rPr>
              <a:t>suitable secondary containment MUST be used</a:t>
            </a:r>
            <a:r>
              <a:rPr lang="en-GB" dirty="0">
                <a:latin typeface="Arial" panose="020B0604020202020204" pitchFamily="34" charset="0"/>
              </a:rPr>
              <a:t>. </a:t>
            </a: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endParaRPr lang="en-GB" u="sng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en-GB" u="sng" dirty="0">
                <a:solidFill>
                  <a:schemeClr val="accent2"/>
                </a:solidFill>
                <a:latin typeface="Arial" panose="020B0604020202020204" pitchFamily="34" charset="0"/>
              </a:rPr>
              <a:t>Cardboard/polystyrene boxes are not suitable as they will not contain liquids!</a:t>
            </a: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</a:endParaRP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Public transport is not suitable for </a:t>
            </a:r>
            <a:r>
              <a:rPr lang="en-GB" dirty="0" smtClean="0">
                <a:latin typeface="Arial" panose="020B0604020202020204" pitchFamily="34" charset="0"/>
              </a:rPr>
              <a:t>biological/chemical </a:t>
            </a:r>
            <a:r>
              <a:rPr lang="en-GB" dirty="0">
                <a:latin typeface="Arial" panose="020B0604020202020204" pitchFamily="34" charset="0"/>
              </a:rPr>
              <a:t>material. </a:t>
            </a: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</a:endParaRP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Personal vehicle must be insured if transporting research samples.</a:t>
            </a: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</a:endParaRP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If shipping additional regulation apply and you must attend the “transport of hazardous material” provided by the Safety Office.</a:t>
            </a:r>
          </a:p>
          <a:p>
            <a:pPr marL="36000" lvl="1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grpSp>
        <p:nvGrpSpPr>
          <p:cNvPr id="25606" name="Group 5">
            <a:extLst>
              <a:ext uri="{FF2B5EF4-FFF2-40B4-BE49-F238E27FC236}">
                <a16:creationId xmlns:a16="http://schemas.microsoft.com/office/drawing/2014/main" id="{4F6765DA-5BA2-7840-95A8-5BC077B3A6A1}"/>
              </a:ext>
            </a:extLst>
          </p:cNvPr>
          <p:cNvGrpSpPr>
            <a:grpSpLocks/>
          </p:cNvGrpSpPr>
          <p:nvPr/>
        </p:nvGrpSpPr>
        <p:grpSpPr bwMode="auto">
          <a:xfrm>
            <a:off x="7656209" y="1705640"/>
            <a:ext cx="1368425" cy="1158875"/>
            <a:chOff x="6690048" y="3735388"/>
            <a:chExt cx="1883304" cy="1561465"/>
          </a:xfrm>
        </p:grpSpPr>
        <p:pic>
          <p:nvPicPr>
            <p:cNvPr id="25613" name="Picture 6">
              <a:extLst>
                <a:ext uri="{FF2B5EF4-FFF2-40B4-BE49-F238E27FC236}">
                  <a16:creationId xmlns:a16="http://schemas.microsoft.com/office/drawing/2014/main" id="{0D4CBB74-F1EF-DD44-B5C6-B584A00CC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048" y="3735388"/>
              <a:ext cx="1817121" cy="156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Box 7">
              <a:extLst>
                <a:ext uri="{FF2B5EF4-FFF2-40B4-BE49-F238E27FC236}">
                  <a16:creationId xmlns:a16="http://schemas.microsoft.com/office/drawing/2014/main" id="{D6D549A8-D0DC-5849-833B-FF661FFF9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7021" y="4485642"/>
              <a:ext cx="64633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4400" b="1">
                  <a:solidFill>
                    <a:srgbClr val="00B050"/>
                  </a:solidFill>
                  <a:latin typeface="Berlin Sans FB Demi" panose="020F0502020204030204" pitchFamily="34" charset="0"/>
                </a:rPr>
                <a:t>√</a:t>
              </a:r>
              <a:endParaRPr lang="en-GB" altLang="en-US" sz="4000" b="1">
                <a:solidFill>
                  <a:srgbClr val="00B050"/>
                </a:solidFill>
                <a:latin typeface="Berlin Sans FB Demi" panose="020F0502020204030204" pitchFamily="34" charset="0"/>
              </a:endParaRPr>
            </a:p>
          </p:txBody>
        </p:sp>
      </p:grpSp>
      <p:grpSp>
        <p:nvGrpSpPr>
          <p:cNvPr id="25607" name="Group 8">
            <a:extLst>
              <a:ext uri="{FF2B5EF4-FFF2-40B4-BE49-F238E27FC236}">
                <a16:creationId xmlns:a16="http://schemas.microsoft.com/office/drawing/2014/main" id="{6FAF828A-F4A7-634D-A290-40968D70BA2F}"/>
              </a:ext>
            </a:extLst>
          </p:cNvPr>
          <p:cNvGrpSpPr>
            <a:grpSpLocks/>
          </p:cNvGrpSpPr>
          <p:nvPr/>
        </p:nvGrpSpPr>
        <p:grpSpPr bwMode="auto">
          <a:xfrm>
            <a:off x="7404410" y="3791740"/>
            <a:ext cx="2258580" cy="1651000"/>
            <a:chOff x="6980012" y="5312481"/>
            <a:chExt cx="1660751" cy="1227179"/>
          </a:xfrm>
        </p:grpSpPr>
        <p:pic>
          <p:nvPicPr>
            <p:cNvPr id="25611" name="Picture 2">
              <a:extLst>
                <a:ext uri="{FF2B5EF4-FFF2-40B4-BE49-F238E27FC236}">
                  <a16:creationId xmlns:a16="http://schemas.microsoft.com/office/drawing/2014/main" id="{A8D38201-841B-FD43-A438-381F1DAC6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012" y="5312481"/>
              <a:ext cx="1323844" cy="99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2" name="TextBox 10">
              <a:extLst>
                <a:ext uri="{FF2B5EF4-FFF2-40B4-BE49-F238E27FC236}">
                  <a16:creationId xmlns:a16="http://schemas.microsoft.com/office/drawing/2014/main" id="{CD42AE2F-D938-7D47-830B-6C559E71B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432" y="5770219"/>
              <a:ext cx="64633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4400" b="1">
                  <a:solidFill>
                    <a:srgbClr val="00B050"/>
                  </a:solidFill>
                  <a:latin typeface="Berlin Sans FB Demi" panose="020F0502020204030204" pitchFamily="34" charset="0"/>
                </a:rPr>
                <a:t>√</a:t>
              </a:r>
              <a:endParaRPr lang="en-GB" altLang="en-US" sz="4000" b="1">
                <a:solidFill>
                  <a:srgbClr val="00B050"/>
                </a:solidFill>
                <a:latin typeface="Berlin Sans FB Demi" panose="020F0502020204030204" pitchFamily="34" charset="0"/>
              </a:endParaRPr>
            </a:p>
          </p:txBody>
        </p:sp>
      </p:grpSp>
      <p:grpSp>
        <p:nvGrpSpPr>
          <p:cNvPr id="25608" name="Group 11">
            <a:extLst>
              <a:ext uri="{FF2B5EF4-FFF2-40B4-BE49-F238E27FC236}">
                <a16:creationId xmlns:a16="http://schemas.microsoft.com/office/drawing/2014/main" id="{E5929E51-F21D-3344-AA02-907647A6C039}"/>
              </a:ext>
            </a:extLst>
          </p:cNvPr>
          <p:cNvGrpSpPr>
            <a:grpSpLocks/>
          </p:cNvGrpSpPr>
          <p:nvPr/>
        </p:nvGrpSpPr>
        <p:grpSpPr bwMode="auto">
          <a:xfrm>
            <a:off x="7784693" y="5518772"/>
            <a:ext cx="757238" cy="1082675"/>
            <a:chOff x="6151089" y="4782634"/>
            <a:chExt cx="1127987" cy="1547625"/>
          </a:xfrm>
        </p:grpSpPr>
        <p:pic>
          <p:nvPicPr>
            <p:cNvPr id="25609" name="Picture 2">
              <a:extLst>
                <a:ext uri="{FF2B5EF4-FFF2-40B4-BE49-F238E27FC236}">
                  <a16:creationId xmlns:a16="http://schemas.microsoft.com/office/drawing/2014/main" id="{B9173F5E-93B3-FC4B-BA96-80E2661CF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089" y="4782634"/>
              <a:ext cx="1127987" cy="15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13">
              <a:extLst>
                <a:ext uri="{FF2B5EF4-FFF2-40B4-BE49-F238E27FC236}">
                  <a16:creationId xmlns:a16="http://schemas.microsoft.com/office/drawing/2014/main" id="{3111B494-BA1B-3946-BF96-CF9B0AE00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897" y="5514302"/>
              <a:ext cx="569181" cy="70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4400" b="1" dirty="0">
                  <a:solidFill>
                    <a:srgbClr val="00B050"/>
                  </a:solidFill>
                  <a:latin typeface="Berlin Sans FB Demi" panose="020F0502020204030204" pitchFamily="34" charset="0"/>
                </a:rPr>
                <a:t>√</a:t>
              </a:r>
              <a:endParaRPr lang="en-GB" altLang="en-US" sz="4000" b="1" dirty="0">
                <a:solidFill>
                  <a:srgbClr val="00B050"/>
                </a:solidFill>
                <a:latin typeface="Berlin Sans FB Demi" panose="020F05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D2896C-0477-F64D-9A1E-DE3FC7A1F470}"/>
              </a:ext>
            </a:extLst>
          </p:cNvPr>
          <p:cNvSpPr txBox="1"/>
          <p:nvPr/>
        </p:nvSpPr>
        <p:spPr>
          <a:xfrm>
            <a:off x="524680" y="460409"/>
            <a:ext cx="7958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002147"/>
                </a:solidFill>
                <a:latin typeface="Arial" panose="020B0604020202020204" pitchFamily="34" charset="0"/>
              </a:rPr>
              <a:t>Transport of Research Material</a:t>
            </a:r>
            <a:endParaRPr lang="en-US" sz="28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7D0C95-0438-DB41-87CF-9A6D88AD62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958" y="6467678"/>
            <a:ext cx="378042" cy="3780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2A270A-8052-0B4F-96D1-CEF3B342B3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61" y="0"/>
            <a:ext cx="867698" cy="4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963B9B84-0C0A-3848-95F2-3A886060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08225"/>
            <a:ext cx="7842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62F485-BEF5-5441-A07C-F9DCDF4EC340}"/>
              </a:ext>
            </a:extLst>
          </p:cNvPr>
          <p:cNvSpPr txBox="1"/>
          <p:nvPr/>
        </p:nvSpPr>
        <p:spPr>
          <a:xfrm>
            <a:off x="7607300" y="2017713"/>
            <a:ext cx="1238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Non hazardous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5E04D-0EA8-354C-8205-585BC6985E96}"/>
              </a:ext>
            </a:extLst>
          </p:cNvPr>
          <p:cNvSpPr txBox="1"/>
          <p:nvPr/>
        </p:nvSpPr>
        <p:spPr>
          <a:xfrm>
            <a:off x="4284663" y="1692275"/>
            <a:ext cx="1246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Biological waste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8A5C93-E69B-9241-8703-9A1AF77AFBC5}"/>
              </a:ext>
            </a:extLst>
          </p:cNvPr>
          <p:cNvCxnSpPr>
            <a:cxnSpLocks/>
          </p:cNvCxnSpPr>
          <p:nvPr/>
        </p:nvCxnSpPr>
        <p:spPr>
          <a:xfrm flipH="1">
            <a:off x="4906963" y="2617788"/>
            <a:ext cx="25400" cy="39131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C11E90-E203-9541-87B6-60FDE77F8E59}"/>
              </a:ext>
            </a:extLst>
          </p:cNvPr>
          <p:cNvCxnSpPr>
            <a:cxnSpLocks/>
          </p:cNvCxnSpPr>
          <p:nvPr/>
        </p:nvCxnSpPr>
        <p:spPr>
          <a:xfrm flipH="1" flipV="1">
            <a:off x="4087813" y="2613025"/>
            <a:ext cx="844550" cy="4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951563E-11B6-B345-ABF7-4B04FDD96066}"/>
              </a:ext>
            </a:extLst>
          </p:cNvPr>
          <p:cNvSpPr txBox="1"/>
          <p:nvPr/>
        </p:nvSpPr>
        <p:spPr>
          <a:xfrm>
            <a:off x="4238625" y="2916238"/>
            <a:ext cx="13223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Solid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5ED2C-E735-754C-995C-FF929C4178AD}"/>
              </a:ext>
            </a:extLst>
          </p:cNvPr>
          <p:cNvSpPr txBox="1"/>
          <p:nvPr/>
        </p:nvSpPr>
        <p:spPr>
          <a:xfrm>
            <a:off x="3968750" y="2289175"/>
            <a:ext cx="10826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Liquid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724E4D1-A43E-CC4A-9AC3-F913E4F6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3454400"/>
            <a:ext cx="10826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21BCCE-05C1-3F40-B57B-021E1609BCFD}"/>
              </a:ext>
            </a:extLst>
          </p:cNvPr>
          <p:cNvCxnSpPr>
            <a:cxnSpLocks/>
          </p:cNvCxnSpPr>
          <p:nvPr/>
        </p:nvCxnSpPr>
        <p:spPr>
          <a:xfrm flipH="1">
            <a:off x="8748713" y="1997075"/>
            <a:ext cx="17462" cy="1384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05592F-AAC4-B146-9C44-A153EB0F4500}"/>
              </a:ext>
            </a:extLst>
          </p:cNvPr>
          <p:cNvGrpSpPr>
            <a:grpSpLocks/>
          </p:cNvGrpSpPr>
          <p:nvPr/>
        </p:nvGrpSpPr>
        <p:grpSpPr bwMode="auto">
          <a:xfrm>
            <a:off x="1712913" y="1693863"/>
            <a:ext cx="2038350" cy="3200071"/>
            <a:chOff x="-5065519" y="2389848"/>
            <a:chExt cx="2038566" cy="32000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FF22AF-5D78-424E-8C99-AEDE56F68A5E}"/>
                </a:ext>
              </a:extLst>
            </p:cNvPr>
            <p:cNvSpPr txBox="1"/>
            <p:nvPr/>
          </p:nvSpPr>
          <p:spPr>
            <a:xfrm>
              <a:off x="-5002012" y="2389848"/>
              <a:ext cx="1084377" cy="5842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Sharp waste</a:t>
              </a:r>
            </a:p>
          </p:txBody>
        </p:sp>
        <p:sp>
          <p:nvSpPr>
            <p:cNvPr id="24616" name="TextBox 23">
              <a:extLst>
                <a:ext uri="{FF2B5EF4-FFF2-40B4-BE49-F238E27FC236}">
                  <a16:creationId xmlns:a16="http://schemas.microsoft.com/office/drawing/2014/main" id="{CDBC9111-6084-9744-8ACF-6B603D97E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65519" y="5066706"/>
              <a:ext cx="20385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itchFamily="2" charset="2"/>
                <a:buChar char="ü"/>
              </a:pPr>
              <a:r>
                <a:rPr lang="en-GB" altLang="en-US" sz="1400" b="1" dirty="0"/>
                <a:t>Sharps and syringes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6A755CE-0260-3A40-B7F0-51532D346577}"/>
              </a:ext>
            </a:extLst>
          </p:cNvPr>
          <p:cNvSpPr txBox="1"/>
          <p:nvPr/>
        </p:nvSpPr>
        <p:spPr>
          <a:xfrm>
            <a:off x="266700" y="1708150"/>
            <a:ext cx="1238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Hazardous chemical waste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175327-DAC2-B74F-888A-E60CA4C785D6}"/>
              </a:ext>
            </a:extLst>
          </p:cNvPr>
          <p:cNvCxnSpPr/>
          <p:nvPr/>
        </p:nvCxnSpPr>
        <p:spPr>
          <a:xfrm flipH="1">
            <a:off x="2286000" y="2279650"/>
            <a:ext cx="17463" cy="1035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CAA1E6-86DA-854B-9025-DCC6DA451C43}"/>
              </a:ext>
            </a:extLst>
          </p:cNvPr>
          <p:cNvCxnSpPr/>
          <p:nvPr/>
        </p:nvCxnSpPr>
        <p:spPr>
          <a:xfrm flipH="1">
            <a:off x="866775" y="2255838"/>
            <a:ext cx="17463" cy="1035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2004E2E-EF58-D541-9106-7CCD57D7DE27}"/>
              </a:ext>
            </a:extLst>
          </p:cNvPr>
          <p:cNvSpPr txBox="1"/>
          <p:nvPr/>
        </p:nvSpPr>
        <p:spPr>
          <a:xfrm>
            <a:off x="176270" y="3346450"/>
            <a:ext cx="121438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>
              <a:defRPr/>
            </a:pPr>
            <a:r>
              <a:rPr lang="en-GB" dirty="0">
                <a:latin typeface="Arial" panose="020B0604020202020204" pitchFamily="34" charset="0"/>
              </a:rPr>
              <a:t>As per </a:t>
            </a:r>
            <a:r>
              <a:rPr lang="en-GB" dirty="0" smtClean="0">
                <a:latin typeface="Arial" panose="020B0604020202020204" pitchFamily="34" charset="0"/>
              </a:rPr>
              <a:t>COSHH risk </a:t>
            </a:r>
            <a:r>
              <a:rPr lang="en-GB" dirty="0">
                <a:latin typeface="Arial" panose="020B0604020202020204" pitchFamily="34" charset="0"/>
              </a:rPr>
              <a:t>assessment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859DD1-CE80-544D-BA67-19A7943B3F02}"/>
              </a:ext>
            </a:extLst>
          </p:cNvPr>
          <p:cNvCxnSpPr>
            <a:cxnSpLocks/>
          </p:cNvCxnSpPr>
          <p:nvPr/>
        </p:nvCxnSpPr>
        <p:spPr>
          <a:xfrm flipV="1">
            <a:off x="266700" y="1997075"/>
            <a:ext cx="849947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EFDEA6-DDBA-ED4E-8293-127943EC243F}"/>
              </a:ext>
            </a:extLst>
          </p:cNvPr>
          <p:cNvCxnSpPr>
            <a:cxnSpLocks/>
          </p:cNvCxnSpPr>
          <p:nvPr/>
        </p:nvCxnSpPr>
        <p:spPr>
          <a:xfrm flipV="1">
            <a:off x="266700" y="1152525"/>
            <a:ext cx="0" cy="847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5DEFEA0-CC4C-0E4E-BC64-92E0262A1759}"/>
              </a:ext>
            </a:extLst>
          </p:cNvPr>
          <p:cNvCxnSpPr/>
          <p:nvPr/>
        </p:nvCxnSpPr>
        <p:spPr>
          <a:xfrm>
            <a:off x="3579813" y="2889250"/>
            <a:ext cx="0" cy="377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6C66581-88D7-F74E-BCC1-2739207ED404}"/>
              </a:ext>
            </a:extLst>
          </p:cNvPr>
          <p:cNvSpPr txBox="1"/>
          <p:nvPr/>
        </p:nvSpPr>
        <p:spPr>
          <a:xfrm>
            <a:off x="3184525" y="3311525"/>
            <a:ext cx="8318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GB" dirty="0">
                <a:latin typeface="Arial" panose="020B0604020202020204" pitchFamily="34" charset="0"/>
              </a:rPr>
              <a:t>Lab sink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2AA06E-6CFA-E74D-9FE6-1F8197EE7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2032000"/>
            <a:ext cx="7747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i="1">
                <a:solidFill>
                  <a:srgbClr val="FF00FF"/>
                </a:solidFill>
              </a:rPr>
              <a:t>Virkon</a:t>
            </a:r>
          </a:p>
        </p:txBody>
      </p:sp>
      <p:pic>
        <p:nvPicPr>
          <p:cNvPr id="24602" name="Picture 49">
            <a:extLst>
              <a:ext uri="{FF2B5EF4-FFF2-40B4-BE49-F238E27FC236}">
                <a16:creationId xmlns:a16="http://schemas.microsoft.com/office/drawing/2014/main" id="{75B683C9-62AB-F842-95E9-2CF0C76F0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73538"/>
            <a:ext cx="9445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52">
            <a:extLst>
              <a:ext uri="{FF2B5EF4-FFF2-40B4-BE49-F238E27FC236}">
                <a16:creationId xmlns:a16="http://schemas.microsoft.com/office/drawing/2014/main" id="{C712E9C9-B918-E349-A3F2-522AF07A2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44813"/>
            <a:ext cx="958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Rectangle 54">
            <a:extLst>
              <a:ext uri="{FF2B5EF4-FFF2-40B4-BE49-F238E27FC236}">
                <a16:creationId xmlns:a16="http://schemas.microsoft.com/office/drawing/2014/main" id="{AE5CBD93-99AE-F749-9C1F-22FE17949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4632325"/>
            <a:ext cx="1141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400" b="1"/>
              <a:t>(tips </a:t>
            </a:r>
            <a:r>
              <a:rPr lang="en-GB" altLang="en-US" sz="1600" b="1"/>
              <a:t>and</a:t>
            </a:r>
            <a:r>
              <a:rPr lang="en-GB" altLang="en-US" sz="1400" b="1"/>
              <a:t> pipettes only)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C7317BD-C8B2-4846-B85E-22C941352C2F}"/>
              </a:ext>
            </a:extLst>
          </p:cNvPr>
          <p:cNvCxnSpPr>
            <a:cxnSpLocks/>
          </p:cNvCxnSpPr>
          <p:nvPr/>
        </p:nvCxnSpPr>
        <p:spPr>
          <a:xfrm>
            <a:off x="4926013" y="3833813"/>
            <a:ext cx="1360487" cy="1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A523E00-2CE8-E447-8883-4171D6DD6DE1}"/>
              </a:ext>
            </a:extLst>
          </p:cNvPr>
          <p:cNvCxnSpPr>
            <a:cxnSpLocks/>
          </p:cNvCxnSpPr>
          <p:nvPr/>
        </p:nvCxnSpPr>
        <p:spPr>
          <a:xfrm>
            <a:off x="4919663" y="5183188"/>
            <a:ext cx="1381125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07" name="Rectangle 11">
            <a:extLst>
              <a:ext uri="{FF2B5EF4-FFF2-40B4-BE49-F238E27FC236}">
                <a16:creationId xmlns:a16="http://schemas.microsoft.com/office/drawing/2014/main" id="{D01B0C2B-0F5C-4340-80AA-8564728F6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3290888"/>
            <a:ext cx="1457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dirty="0">
                <a:solidFill>
                  <a:srgbClr val="000000"/>
                </a:solidFill>
              </a:rPr>
              <a:t>Potentially</a:t>
            </a:r>
          </a:p>
          <a:p>
            <a:r>
              <a:rPr lang="en-GB" altLang="en-US" sz="1600" dirty="0">
                <a:solidFill>
                  <a:srgbClr val="000000"/>
                </a:solidFill>
              </a:rPr>
              <a:t>infectious waste (gloves)</a:t>
            </a:r>
          </a:p>
        </p:txBody>
      </p:sp>
      <p:pic>
        <p:nvPicPr>
          <p:cNvPr id="24608" name="Picture 61">
            <a:extLst>
              <a:ext uri="{FF2B5EF4-FFF2-40B4-BE49-F238E27FC236}">
                <a16:creationId xmlns:a16="http://schemas.microsoft.com/office/drawing/2014/main" id="{0A91EF64-9793-8D4A-8827-75421F34D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5719763"/>
            <a:ext cx="9429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B37B011-95F2-AA47-A752-827439F9C52E}"/>
              </a:ext>
            </a:extLst>
          </p:cNvPr>
          <p:cNvCxnSpPr>
            <a:cxnSpLocks/>
          </p:cNvCxnSpPr>
          <p:nvPr/>
        </p:nvCxnSpPr>
        <p:spPr>
          <a:xfrm flipV="1">
            <a:off x="4919663" y="6524625"/>
            <a:ext cx="1333500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10" name="Rectangle 70">
            <a:extLst>
              <a:ext uri="{FF2B5EF4-FFF2-40B4-BE49-F238E27FC236}">
                <a16:creationId xmlns:a16="http://schemas.microsoft.com/office/drawing/2014/main" id="{331ADD18-9724-FD46-AA84-0BDBE289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5859463"/>
            <a:ext cx="1265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400" b="1"/>
              <a:t>GMO waste (autoclave bags)</a:t>
            </a:r>
          </a:p>
        </p:txBody>
      </p:sp>
      <p:pic>
        <p:nvPicPr>
          <p:cNvPr id="40" name="Picture 47">
            <a:extLst>
              <a:ext uri="{FF2B5EF4-FFF2-40B4-BE49-F238E27FC236}">
                <a16:creationId xmlns:a16="http://schemas.microsoft.com/office/drawing/2014/main" id="{42381C47-8E13-0F47-95FE-0252F6432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3580469"/>
            <a:ext cx="585787" cy="71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9A68F76-D049-6A48-9080-505C5B803A81}"/>
              </a:ext>
            </a:extLst>
          </p:cNvPr>
          <p:cNvCxnSpPr>
            <a:cxnSpLocks/>
          </p:cNvCxnSpPr>
          <p:nvPr/>
        </p:nvCxnSpPr>
        <p:spPr>
          <a:xfrm flipH="1">
            <a:off x="4926013" y="1984375"/>
            <a:ext cx="3175" cy="63023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00C28D1-5B9D-FD46-93E6-60F16AB303C0}"/>
              </a:ext>
            </a:extLst>
          </p:cNvPr>
          <p:cNvSpPr txBox="1"/>
          <p:nvPr/>
        </p:nvSpPr>
        <p:spPr>
          <a:xfrm>
            <a:off x="556120" y="165110"/>
            <a:ext cx="706338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002147"/>
                </a:solidFill>
                <a:latin typeface="Arial" panose="020B0604020202020204" pitchFamily="34" charset="0"/>
              </a:rPr>
              <a:t>Lab Waste </a:t>
            </a:r>
            <a:r>
              <a:rPr lang="en-GB" sz="4000" dirty="0" smtClean="0">
                <a:solidFill>
                  <a:srgbClr val="002147"/>
                </a:solidFill>
                <a:latin typeface="Arial" panose="020B0604020202020204" pitchFamily="34" charset="0"/>
              </a:rPr>
              <a:t>Disposal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2147"/>
                </a:solidFill>
                <a:latin typeface="Arial" panose="020B0604020202020204" pitchFamily="34" charset="0"/>
              </a:rPr>
              <a:t>Duty </a:t>
            </a:r>
            <a:r>
              <a:rPr lang="en-GB" sz="2000" dirty="0">
                <a:solidFill>
                  <a:srgbClr val="002147"/>
                </a:solidFill>
                <a:latin typeface="Arial" panose="020B0604020202020204" pitchFamily="34" charset="0"/>
              </a:rPr>
              <a:t>of care </a:t>
            </a:r>
            <a:endParaRPr lang="en-GB" sz="2000" dirty="0" smtClean="0">
              <a:solidFill>
                <a:srgbClr val="002147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2147"/>
                </a:solidFill>
                <a:latin typeface="Arial" panose="020B0604020202020204" pitchFamily="34" charset="0"/>
              </a:rPr>
              <a:t>Legal </a:t>
            </a:r>
            <a:r>
              <a:rPr lang="en-GB" sz="2000" dirty="0">
                <a:solidFill>
                  <a:srgbClr val="002147"/>
                </a:solidFill>
                <a:latin typeface="Arial" panose="020B0604020202020204" pitchFamily="34" charset="0"/>
              </a:rPr>
              <a:t>requirement</a:t>
            </a:r>
            <a:endParaRPr lang="en-US" sz="14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endParaRPr lang="en-GB" sz="40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62FB299-2CD5-B944-81F8-9AB1A76EB7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958" y="6467678"/>
            <a:ext cx="378042" cy="3780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4308CEB-5C06-B04C-B943-2AD53A7204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61" y="0"/>
            <a:ext cx="867698" cy="476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" y="5014913"/>
            <a:ext cx="208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Bring to waste room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40" idx="1"/>
          </p:cNvCxnSpPr>
          <p:nvPr/>
        </p:nvCxnSpPr>
        <p:spPr>
          <a:xfrm flipH="1">
            <a:off x="866775" y="3937754"/>
            <a:ext cx="1098550" cy="116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4602" idx="1"/>
            <a:endCxn id="2" idx="3"/>
          </p:cNvCxnSpPr>
          <p:nvPr/>
        </p:nvCxnSpPr>
        <p:spPr>
          <a:xfrm flipH="1">
            <a:off x="2350155" y="4862513"/>
            <a:ext cx="3950633" cy="337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6700" y="5564030"/>
            <a:ext cx="19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Bring to glasswash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>
            <a:stCxn id="24608" idx="1"/>
          </p:cNvCxnSpPr>
          <p:nvPr/>
        </p:nvCxnSpPr>
        <p:spPr>
          <a:xfrm flipH="1" flipV="1">
            <a:off x="2222551" y="5766833"/>
            <a:ext cx="4079824" cy="58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27" grpId="0"/>
      <p:bldP spid="30" grpId="0" animBg="1"/>
      <p:bldP spid="34" grpId="0" animBg="1"/>
      <p:bldP spid="35" grpId="0"/>
      <p:bldP spid="24604" grpId="0"/>
      <p:bldP spid="24607" grpId="0"/>
      <p:bldP spid="24610" grpId="0"/>
      <p:bldP spid="2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>
            <a:extLst>
              <a:ext uri="{FF2B5EF4-FFF2-40B4-BE49-F238E27FC236}">
                <a16:creationId xmlns:a16="http://schemas.microsoft.com/office/drawing/2014/main" id="{A9274A0F-D89A-8045-A269-E0CC1B92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03" y="962833"/>
            <a:ext cx="7943352" cy="52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New starter Microsoft Form </a:t>
            </a:r>
          </a:p>
          <a:p>
            <a:pPr marL="881062" lvl="1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Identify hazards</a:t>
            </a:r>
          </a:p>
          <a:p>
            <a:pPr marL="881062" lvl="1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HS1</a:t>
            </a:r>
          </a:p>
          <a:p>
            <a:pPr marL="881062" lvl="1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Access request</a:t>
            </a:r>
          </a:p>
          <a:p>
            <a:pPr marL="285750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Intranet pages: </a:t>
            </a:r>
            <a:r>
              <a:rPr lang="en-GB" altLang="en-US" sz="2000" dirty="0" smtClean="0">
                <a:hlinkClick r:id="rId2"/>
              </a:rPr>
              <a:t>https</a:t>
            </a:r>
            <a:r>
              <a:rPr lang="en-GB" altLang="en-US" sz="2000" dirty="0">
                <a:hlinkClick r:id="rId2"/>
              </a:rPr>
              <a:t>://</a:t>
            </a:r>
            <a:r>
              <a:rPr lang="en-GB" altLang="en-US" sz="2000" dirty="0" smtClean="0">
                <a:hlinkClick r:id="rId2"/>
              </a:rPr>
              <a:t>www.ndcn.ox.ac.uk/about/professional-services/health-and-safety/health-and-safety-policies</a:t>
            </a:r>
            <a:r>
              <a:rPr lang="en-GB" altLang="en-US" sz="2000" dirty="0" smtClean="0"/>
              <a:t> </a:t>
            </a:r>
          </a:p>
          <a:p>
            <a:pPr marL="285750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iPassport, an account will be set up for you to access:</a:t>
            </a:r>
          </a:p>
          <a:p>
            <a:pPr marL="881062" lvl="1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Safety Policies</a:t>
            </a:r>
          </a:p>
          <a:p>
            <a:pPr marL="881062" lvl="1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HTA training record</a:t>
            </a:r>
          </a:p>
          <a:p>
            <a:pPr marL="881062" lvl="1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Biosafety training record</a:t>
            </a:r>
          </a:p>
          <a:p>
            <a:pPr marL="881062" lvl="1" indent="-285750">
              <a:spcAft>
                <a:spcPts val="1500"/>
              </a:spcAft>
              <a:buFontTx/>
              <a:buChar char="-"/>
            </a:pPr>
            <a:r>
              <a:rPr lang="en-GB" altLang="en-US" sz="2000" dirty="0" smtClean="0"/>
              <a:t>Specialised training record</a:t>
            </a:r>
            <a:endParaRPr lang="en-GB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F58CD-B1B0-974D-ADE6-CE04DAF2D71E}"/>
              </a:ext>
            </a:extLst>
          </p:cNvPr>
          <p:cNvSpPr txBox="1"/>
          <p:nvPr/>
        </p:nvSpPr>
        <p:spPr>
          <a:xfrm>
            <a:off x="141171" y="222383"/>
            <a:ext cx="6944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rgbClr val="002147"/>
                </a:solidFill>
                <a:latin typeface="Arial" panose="020B0604020202020204" pitchFamily="34" charset="0"/>
              </a:rPr>
              <a:t>Documentation</a:t>
            </a:r>
            <a:endParaRPr lang="en-US" sz="28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CAF0A-123B-C141-80B4-454A4DE51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958" y="6467678"/>
            <a:ext cx="378042" cy="378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1D02EA-7AA5-A140-AC67-1A5A30BED9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61" y="0"/>
            <a:ext cx="867698" cy="4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6DE6BB8-3B51-2C4E-9B35-1E21C4D415A6}"/>
              </a:ext>
            </a:extLst>
          </p:cNvPr>
          <p:cNvSpPr txBox="1">
            <a:spLocks noChangeArrowheads="1"/>
          </p:cNvSpPr>
          <p:nvPr/>
        </p:nvSpPr>
        <p:spPr>
          <a:xfrm>
            <a:off x="1846913" y="1555716"/>
            <a:ext cx="6758885" cy="1168400"/>
          </a:xfrm>
        </p:spPr>
        <p:txBody>
          <a:bodyPr/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l" defTabSz="457075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altLang="en-US" sz="4000" dirty="0" smtClean="0">
                <a:solidFill>
                  <a:srgbClr val="002147"/>
                </a:solidFill>
                <a:latin typeface="Arial" panose="020B0604020202020204" pitchFamily="34" charset="0"/>
              </a:rPr>
              <a:t>Any question?</a:t>
            </a:r>
          </a:p>
          <a:p>
            <a:pPr marL="571500" indent="-571500" algn="l" defTabSz="457075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GB" altLang="en-US" sz="4000" dirty="0">
              <a:solidFill>
                <a:srgbClr val="002147"/>
              </a:solidFill>
              <a:latin typeface="Arial" panose="020B0604020202020204" pitchFamily="34" charset="0"/>
            </a:endParaRPr>
          </a:p>
          <a:p>
            <a:pPr marL="571500" indent="-571500" algn="l" defTabSz="457075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altLang="en-US" sz="4000" dirty="0" smtClean="0">
                <a:solidFill>
                  <a:srgbClr val="002147"/>
                </a:solidFill>
                <a:latin typeface="Arial" panose="020B0604020202020204" pitchFamily="34" charset="0"/>
              </a:rPr>
              <a:t>Lab tour </a:t>
            </a:r>
          </a:p>
          <a:p>
            <a:pPr algn="l" defTabSz="457075" eaLnBrk="1" fontAlgn="auto" hangingPunct="1">
              <a:spcAft>
                <a:spcPts val="0"/>
              </a:spcAft>
              <a:defRPr/>
            </a:pPr>
            <a:endParaRPr lang="en-GB" altLang="en-US" sz="4000" dirty="0">
              <a:solidFill>
                <a:srgbClr val="002147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079DAB-8A73-9548-B076-15E7321DC18F}"/>
              </a:ext>
            </a:extLst>
          </p:cNvPr>
          <p:cNvSpPr/>
          <p:nvPr/>
        </p:nvSpPr>
        <p:spPr>
          <a:xfrm>
            <a:off x="0" y="0"/>
            <a:ext cx="1448753" cy="6858000"/>
          </a:xfrm>
          <a:prstGeom prst="rect">
            <a:avLst/>
          </a:prstGeom>
          <a:solidFill>
            <a:srgbClr val="0021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723C1B-C8AE-C844-B830-1AF361AD63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690" y="6140690"/>
            <a:ext cx="717310" cy="71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A31278-0F45-3441-AFA0-61C482BBC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57" y="0"/>
            <a:ext cx="1343343" cy="7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>
            <a:extLst>
              <a:ext uri="{FF2B5EF4-FFF2-40B4-BE49-F238E27FC236}">
                <a16:creationId xmlns:a16="http://schemas.microsoft.com/office/drawing/2014/main" id="{A9274A0F-D89A-8045-A269-E0CC1B92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03" y="1245241"/>
            <a:ext cx="7673975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1500"/>
              </a:spcAft>
            </a:pPr>
            <a:r>
              <a:rPr lang="en-GB" altLang="en-US" dirty="0"/>
              <a:t>Follow up email will contain: “COSHH_Health_Surveillance_Registration_Form_HS1-1.docx” </a:t>
            </a:r>
          </a:p>
          <a:p>
            <a:pPr lvl="1">
              <a:spcAft>
                <a:spcPts val="1500"/>
              </a:spcAft>
              <a:buFont typeface="Wingdings" pitchFamily="2" charset="2"/>
              <a:buChar char="Ø"/>
            </a:pPr>
            <a:r>
              <a:rPr lang="en-GB" altLang="en-US" dirty="0"/>
              <a:t>Complete and return the form to the Lab Manager if you work with any of the following:</a:t>
            </a:r>
          </a:p>
          <a:p>
            <a:pPr lvl="1">
              <a:spcAft>
                <a:spcPts val="1500"/>
              </a:spcAft>
              <a:buFont typeface="Wingdings" pitchFamily="2" charset="2"/>
              <a:buChar char="Ø"/>
            </a:pPr>
            <a:endParaRPr lang="en-GB" altLang="en-US" dirty="0"/>
          </a:p>
          <a:p>
            <a:pPr lvl="2">
              <a:spcAft>
                <a:spcPts val="1500"/>
              </a:spcAft>
              <a:buFont typeface="Wingdings" pitchFamily="2" charset="2"/>
              <a:buChar char="ü"/>
            </a:pPr>
            <a:r>
              <a:rPr lang="en-GB" altLang="en-US" dirty="0"/>
              <a:t>Human blood (Hepatitis B vaccination)</a:t>
            </a:r>
          </a:p>
          <a:p>
            <a:pPr lvl="2">
              <a:spcAft>
                <a:spcPts val="1500"/>
              </a:spcAft>
              <a:buFont typeface="Wingdings" pitchFamily="2" charset="2"/>
              <a:buChar char="ü"/>
            </a:pPr>
            <a:r>
              <a:rPr lang="en-GB" altLang="en-US" dirty="0"/>
              <a:t>Animal allergens (Lung test and </a:t>
            </a:r>
            <a:r>
              <a:rPr lang="en-GB" altLang="en-US" b="1" dirty="0"/>
              <a:t>mandatory</a:t>
            </a:r>
            <a:r>
              <a:rPr lang="en-GB" altLang="en-US" dirty="0"/>
              <a:t> health questionnaire)</a:t>
            </a:r>
          </a:p>
          <a:p>
            <a:pPr lvl="2">
              <a:spcAft>
                <a:spcPts val="1500"/>
              </a:spcAft>
              <a:buFont typeface="Wingdings" pitchFamily="2" charset="2"/>
              <a:buChar char="ü"/>
            </a:pPr>
            <a:r>
              <a:rPr lang="en-GB" altLang="en-US" dirty="0"/>
              <a:t>Reagents linked to occupational disease (glutaraldehyde, solder flux, latex )</a:t>
            </a:r>
          </a:p>
          <a:p>
            <a:pPr lvl="2">
              <a:spcAft>
                <a:spcPts val="1500"/>
              </a:spcAft>
              <a:buFont typeface="Wingdings" pitchFamily="2" charset="2"/>
              <a:buChar char="ü"/>
            </a:pPr>
            <a:r>
              <a:rPr lang="en-GB" altLang="en-US" dirty="0"/>
              <a:t>Pathogens (such as Listeria)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F58CD-B1B0-974D-ADE6-CE04DAF2D71E}"/>
              </a:ext>
            </a:extLst>
          </p:cNvPr>
          <p:cNvSpPr txBox="1"/>
          <p:nvPr/>
        </p:nvSpPr>
        <p:spPr>
          <a:xfrm>
            <a:off x="141171" y="222383"/>
            <a:ext cx="6944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002147"/>
                </a:solidFill>
                <a:latin typeface="Arial" panose="020B0604020202020204" pitchFamily="34" charset="0"/>
              </a:rPr>
              <a:t>Occupational Health</a:t>
            </a:r>
            <a:endParaRPr lang="en-US" sz="28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CAF0A-123B-C141-80B4-454A4DE511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958" y="6467678"/>
            <a:ext cx="378042" cy="378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1D02EA-7AA5-A140-AC67-1A5A30BED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61" y="0"/>
            <a:ext cx="867698" cy="4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28" y="96184"/>
            <a:ext cx="8384722" cy="1325563"/>
          </a:xfrm>
        </p:spPr>
        <p:txBody>
          <a:bodyPr/>
          <a:lstStyle/>
          <a:p>
            <a:r>
              <a:rPr lang="en-GB" dirty="0">
                <a:solidFill>
                  <a:srgbClr val="002147"/>
                </a:solidFill>
              </a:rPr>
              <a:t>NDCN Laboratory </a:t>
            </a:r>
            <a:r>
              <a:rPr lang="en-GB" dirty="0" smtClean="0">
                <a:solidFill>
                  <a:srgbClr val="002147"/>
                </a:solidFill>
              </a:rPr>
              <a:t>Rules – Do’s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97" y="1160289"/>
            <a:ext cx="7541870" cy="5016674"/>
          </a:xfrm>
        </p:spPr>
        <p:txBody>
          <a:bodyPr>
            <a:normAutofit fontScale="62500" lnSpcReduction="20000"/>
          </a:bodyPr>
          <a:lstStyle/>
          <a:p>
            <a:pPr indent="-342900">
              <a:spcAft>
                <a:spcPts val="600"/>
              </a:spcAft>
              <a:defRPr/>
            </a:pPr>
            <a:r>
              <a:rPr lang="en-GB" dirty="0"/>
              <a:t>All Labs are </a:t>
            </a:r>
            <a:r>
              <a:rPr lang="en-GB" dirty="0" smtClean="0"/>
              <a:t>CL2</a:t>
            </a:r>
          </a:p>
          <a:p>
            <a:pPr indent="-342900">
              <a:spcAft>
                <a:spcPts val="600"/>
              </a:spcAft>
              <a:defRPr/>
            </a:pPr>
            <a:r>
              <a:rPr lang="en-GB" dirty="0"/>
              <a:t>Request locker to store personal items – </a:t>
            </a:r>
            <a:r>
              <a:rPr lang="en-GB" dirty="0" smtClean="0"/>
              <a:t>email </a:t>
            </a:r>
            <a:r>
              <a:rPr lang="en-GB" dirty="0" smtClean="0">
                <a:hlinkClick r:id="rId2"/>
              </a:rPr>
              <a:t>facilities@ndcn.ox.ac.uk</a:t>
            </a:r>
            <a:endParaRPr lang="en-GB" dirty="0" smtClean="0"/>
          </a:p>
          <a:p>
            <a:pPr indent="-342900">
              <a:spcAft>
                <a:spcPts val="600"/>
              </a:spcAft>
              <a:defRPr/>
            </a:pPr>
            <a:r>
              <a:rPr lang="en-GB" dirty="0" smtClean="0"/>
              <a:t>Personal </a:t>
            </a:r>
            <a:r>
              <a:rPr lang="en-GB" dirty="0"/>
              <a:t>Protective Equipment must be worn:</a:t>
            </a:r>
          </a:p>
          <a:p>
            <a:pPr marL="864200" lvl="8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500" dirty="0">
                <a:latin typeface="Arial" panose="020B0604020202020204" pitchFamily="34" charset="0"/>
              </a:rPr>
              <a:t>Labcoat</a:t>
            </a:r>
          </a:p>
          <a:p>
            <a:pPr marL="864200" lvl="8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500" dirty="0">
                <a:latin typeface="Arial" panose="020B0604020202020204" pitchFamily="34" charset="0"/>
              </a:rPr>
              <a:t>Gloves </a:t>
            </a:r>
          </a:p>
          <a:p>
            <a:pPr marL="864200" lvl="8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500" dirty="0">
                <a:latin typeface="Arial" panose="020B0604020202020204" pitchFamily="34" charset="0"/>
              </a:rPr>
              <a:t>Safety spectacles  </a:t>
            </a:r>
            <a:r>
              <a:rPr lang="en-GB" sz="2500" dirty="0" smtClean="0">
                <a:latin typeface="Arial" panose="020B0604020202020204" pitchFamily="34" charset="0"/>
              </a:rPr>
              <a:t> - for Prescription </a:t>
            </a:r>
            <a:r>
              <a:rPr lang="en-GB" sz="2500" dirty="0">
                <a:latin typeface="Arial" panose="020B0604020202020204" pitchFamily="34" charset="0"/>
              </a:rPr>
              <a:t>safety glasses </a:t>
            </a:r>
            <a:r>
              <a:rPr lang="en-GB" sz="2500" dirty="0" smtClean="0">
                <a:latin typeface="Arial" panose="020B0604020202020204" pitchFamily="34" charset="0"/>
              </a:rPr>
              <a:t>&gt; contact </a:t>
            </a:r>
            <a:r>
              <a:rPr lang="en-GB" sz="2500" dirty="0" smtClean="0">
                <a:latin typeface="Arial" panose="020B0604020202020204" pitchFamily="34" charset="0"/>
                <a:hlinkClick r:id="rId2"/>
              </a:rPr>
              <a:t>facilities@ndcn.ox.ac.uk</a:t>
            </a:r>
            <a:r>
              <a:rPr lang="en-GB" sz="2500" dirty="0" smtClean="0">
                <a:latin typeface="Arial" panose="020B0604020202020204" pitchFamily="34" charset="0"/>
              </a:rPr>
              <a:t> </a:t>
            </a:r>
            <a:endParaRPr lang="en-GB" sz="2500" dirty="0">
              <a:latin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defRPr/>
            </a:pPr>
            <a:r>
              <a:rPr lang="en-GB" dirty="0"/>
              <a:t>Hands must be washed upon exit from the laboratory.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GB" dirty="0"/>
              <a:t>There is a ‘one glove’ policy for moving between lab areas, therefore, a glove must be removed before using doors. 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GB" dirty="0" smtClean="0"/>
              <a:t>Clean </a:t>
            </a:r>
            <a:r>
              <a:rPr lang="en-GB" dirty="0"/>
              <a:t>up spill immediately if this happens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GB" dirty="0"/>
              <a:t>Respect shared equipment (clean up!)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GB" dirty="0"/>
              <a:t>Report any fault to Facilities 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GB" dirty="0"/>
              <a:t>Notify Facilities if help is needed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73FFB06-523D-514C-B031-3C27F858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97" y="3349116"/>
            <a:ext cx="9556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B2CCF0D-6390-C54D-8913-F2E7D303D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98" y="4847602"/>
            <a:ext cx="9556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53" y="1149265"/>
            <a:ext cx="134561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ACE704-8916-654E-8E01-25E9850C8632}"/>
              </a:ext>
            </a:extLst>
          </p:cNvPr>
          <p:cNvSpPr txBox="1"/>
          <p:nvPr/>
        </p:nvSpPr>
        <p:spPr>
          <a:xfrm>
            <a:off x="307361" y="1185039"/>
            <a:ext cx="706338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</a:rPr>
              <a:t>Strictly </a:t>
            </a:r>
            <a:r>
              <a:rPr lang="en-GB" dirty="0">
                <a:latin typeface="Arial" panose="020B0604020202020204" pitchFamily="34" charset="0"/>
              </a:rPr>
              <a:t>no eating, drinking, chewing or cosmetic application within the </a:t>
            </a:r>
            <a:r>
              <a:rPr lang="en-GB" dirty="0" smtClean="0">
                <a:latin typeface="Arial" panose="020B0604020202020204" pitchFamily="34" charset="0"/>
              </a:rPr>
              <a:t>laboratory or corridor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</a:rPr>
              <a:t>No clean gloves on door handles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</a:rPr>
              <a:t>No paper towel on door handles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</a:rPr>
              <a:t>No </a:t>
            </a:r>
            <a:r>
              <a:rPr lang="en-GB" dirty="0">
                <a:latin typeface="Arial" panose="020B0604020202020204" pitchFamily="34" charset="0"/>
              </a:rPr>
              <a:t>open toe shoes.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No re-sheathing of blades or </a:t>
            </a:r>
            <a:r>
              <a:rPr lang="en-GB" dirty="0" smtClean="0">
                <a:latin typeface="Arial" panose="020B0604020202020204" pitchFamily="34" charset="0"/>
              </a:rPr>
              <a:t>needles</a:t>
            </a: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</a:rPr>
              <a:t>Do </a:t>
            </a:r>
            <a:r>
              <a:rPr lang="en-GB" dirty="0">
                <a:latin typeface="Arial" panose="020B0604020202020204" pitchFamily="34" charset="0"/>
              </a:rPr>
              <a:t>not overfill waste </a:t>
            </a:r>
            <a:r>
              <a:rPr lang="en-GB" dirty="0" smtClean="0">
                <a:latin typeface="Arial" panose="020B0604020202020204" pitchFamily="34" charset="0"/>
              </a:rPr>
              <a:t>bins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</a:rPr>
              <a:t>Headphones only </a:t>
            </a:r>
            <a:r>
              <a:rPr lang="en-GB" dirty="0">
                <a:latin typeface="Arial" panose="020B0604020202020204" pitchFamily="34" charset="0"/>
              </a:rPr>
              <a:t>one ear/low volume only so alarms can be </a:t>
            </a:r>
            <a:r>
              <a:rPr lang="en-GB" dirty="0" smtClean="0">
                <a:latin typeface="Arial" panose="020B0604020202020204" pitchFamily="34" charset="0"/>
              </a:rPr>
              <a:t>heard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GB" dirty="0" smtClean="0">
                <a:latin typeface="Arial" panose="020B0604020202020204" pitchFamily="34" charset="0"/>
              </a:rPr>
              <a:t>&gt;&gt; Escalation procedure in place for recurrent non compliance</a:t>
            </a: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</a:endParaRPr>
          </a:p>
          <a:p>
            <a:pPr marL="521300" lvl="8">
              <a:spcAft>
                <a:spcPts val="1200"/>
              </a:spcAft>
              <a:defRPr/>
            </a:pPr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FB36BF28-6694-E74F-B023-395CBDA2E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02" y="2057158"/>
            <a:ext cx="9445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>
            <a:extLst>
              <a:ext uri="{FF2B5EF4-FFF2-40B4-BE49-F238E27FC236}">
                <a16:creationId xmlns:a16="http://schemas.microsoft.com/office/drawing/2014/main" id="{ADFBB31C-244D-004A-9CFC-2B45CAD84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04" y="1008954"/>
            <a:ext cx="9429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 descr="Related image">
            <a:extLst>
              <a:ext uri="{FF2B5EF4-FFF2-40B4-BE49-F238E27FC236}">
                <a16:creationId xmlns:a16="http://schemas.microsoft.com/office/drawing/2014/main" id="{DDD03572-39FF-A84A-899E-D28DBE42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105362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767C53-E79D-F843-8601-7CDBEFB65C76}"/>
              </a:ext>
            </a:extLst>
          </p:cNvPr>
          <p:cNvSpPr txBox="1"/>
          <p:nvPr/>
        </p:nvSpPr>
        <p:spPr>
          <a:xfrm>
            <a:off x="307361" y="341595"/>
            <a:ext cx="80528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002147"/>
                </a:solidFill>
                <a:latin typeface="Arial" panose="020B0604020202020204" pitchFamily="34" charset="0"/>
              </a:rPr>
              <a:t>NDCN Laboratory </a:t>
            </a:r>
            <a:r>
              <a:rPr lang="en-GB" sz="4000" dirty="0" smtClean="0">
                <a:solidFill>
                  <a:srgbClr val="002147"/>
                </a:solidFill>
                <a:latin typeface="Arial" panose="020B0604020202020204" pitchFamily="34" charset="0"/>
              </a:rPr>
              <a:t>Rules – Don’ts</a:t>
            </a:r>
            <a:endParaRPr lang="en-US" sz="2800" dirty="0">
              <a:solidFill>
                <a:srgbClr val="002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2696EF-5A4A-7C45-9D87-7E03904775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958" y="6467678"/>
            <a:ext cx="378042" cy="378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8B1081-7DB0-6A43-95E1-504DA47AA9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61" y="0"/>
            <a:ext cx="867698" cy="476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362" y="4249271"/>
            <a:ext cx="2282638" cy="26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978">
            <a:off x="4683145" y="135715"/>
            <a:ext cx="2015081" cy="125382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378" y="64043"/>
            <a:ext cx="7886700" cy="1325563"/>
          </a:xfrm>
        </p:spPr>
        <p:txBody>
          <a:bodyPr/>
          <a:lstStyle/>
          <a:p>
            <a:r>
              <a:rPr lang="en-GB" dirty="0" smtClean="0"/>
              <a:t>Risk Assessment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10" y="1389606"/>
            <a:ext cx="4072539" cy="5076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7378" y="1449575"/>
            <a:ext cx="4388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Assess before you order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 smtClean="0"/>
              <a:t>Storage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 smtClean="0"/>
              <a:t>Handling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 smtClean="0"/>
              <a:t>Disposal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Who is at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is the risk of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are the control measures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 smtClean="0"/>
              <a:t>Fume hood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 smtClean="0"/>
              <a:t>Safety cabinet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Record finding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Get DSO review 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Sign of by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Review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All new starter must be taken through relevant 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26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 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cardboard</a:t>
            </a:r>
          </a:p>
          <a:p>
            <a:r>
              <a:rPr lang="en-GB" dirty="0" smtClean="0"/>
              <a:t>No paper</a:t>
            </a:r>
          </a:p>
          <a:p>
            <a:r>
              <a:rPr lang="en-GB" dirty="0" smtClean="0"/>
              <a:t>Keep item in plastic container</a:t>
            </a:r>
          </a:p>
          <a:p>
            <a:r>
              <a:rPr lang="en-GB" dirty="0" smtClean="0"/>
              <a:t>Must be labelled with group name</a:t>
            </a:r>
          </a:p>
          <a:p>
            <a:r>
              <a:rPr lang="en-GB" dirty="0" smtClean="0"/>
              <a:t>Keep area clean and clutter free</a:t>
            </a:r>
          </a:p>
          <a:p>
            <a:r>
              <a:rPr lang="en-GB" dirty="0" smtClean="0"/>
              <a:t>Clean up any spill</a:t>
            </a:r>
          </a:p>
          <a:p>
            <a:r>
              <a:rPr lang="en-GB" dirty="0" smtClean="0"/>
              <a:t>Do not accumulate waste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03" y="264406"/>
            <a:ext cx="3192445" cy="28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14" y="205622"/>
            <a:ext cx="7886700" cy="906113"/>
          </a:xfrm>
        </p:spPr>
        <p:txBody>
          <a:bodyPr/>
          <a:lstStyle/>
          <a:p>
            <a:r>
              <a:rPr lang="en-GB" dirty="0" smtClean="0"/>
              <a:t>Chemical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092296"/>
            <a:ext cx="8649164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Flammable liquid must be kept in closed flammable cupboard – 90minute fire retardant provided in laboratory</a:t>
            </a:r>
          </a:p>
          <a:p>
            <a:endParaRPr lang="en-GB" sz="2400" dirty="0" smtClean="0"/>
          </a:p>
          <a:p>
            <a:r>
              <a:rPr lang="en-GB" sz="2400" dirty="0" smtClean="0"/>
              <a:t>Limit of 50L per </a:t>
            </a:r>
            <a:r>
              <a:rPr lang="en-GB" sz="2400" b="1" u="sng" dirty="0" smtClean="0"/>
              <a:t>room </a:t>
            </a:r>
            <a:r>
              <a:rPr lang="en-GB" sz="2400" dirty="0" smtClean="0"/>
              <a:t>for highly flammable liquids</a:t>
            </a:r>
          </a:p>
          <a:p>
            <a:endParaRPr lang="en-GB" sz="2400" dirty="0" smtClean="0"/>
          </a:p>
          <a:p>
            <a:r>
              <a:rPr lang="en-GB" sz="2400" dirty="0" smtClean="0"/>
              <a:t>Gloves must be suitable for chemical handled – check COSHH risk assessment</a:t>
            </a:r>
          </a:p>
          <a:p>
            <a:endParaRPr lang="en-GB" sz="2400" dirty="0" smtClean="0"/>
          </a:p>
          <a:p>
            <a:r>
              <a:rPr lang="en-GB" sz="2400" dirty="0" smtClean="0"/>
              <a:t>Incompatible material: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12" y="4047893"/>
            <a:ext cx="5047852" cy="27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463"/>
            <a:ext cx="9144000" cy="1325563"/>
          </a:xfrm>
        </p:spPr>
        <p:txBody>
          <a:bodyPr/>
          <a:lstStyle/>
          <a:p>
            <a:r>
              <a:rPr lang="en-GB" dirty="0" smtClean="0"/>
              <a:t>Fume cupboard / Weighing station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3030"/>
            <a:ext cx="3568777" cy="435133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Local Exhaust Ventilation</a:t>
            </a:r>
          </a:p>
          <a:p>
            <a:r>
              <a:rPr lang="en-GB" sz="1800" dirty="0" smtClean="0"/>
              <a:t>Must be kept clear and uncluttered</a:t>
            </a:r>
          </a:p>
          <a:p>
            <a:r>
              <a:rPr lang="en-GB" sz="1800" dirty="0" smtClean="0"/>
              <a:t>Min speed 0.4m/s – if not - not safe to use!</a:t>
            </a:r>
          </a:p>
          <a:p>
            <a:r>
              <a:rPr lang="en-GB" sz="1800" dirty="0"/>
              <a:t>If </a:t>
            </a:r>
            <a:r>
              <a:rPr lang="en-GB" sz="1800" dirty="0" smtClean="0"/>
              <a:t>issue – </a:t>
            </a:r>
            <a:r>
              <a:rPr lang="en-GB" sz="1800" dirty="0"/>
              <a:t>contact Facilities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2" y="3917034"/>
            <a:ext cx="4335981" cy="254785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32733" y="1413030"/>
            <a:ext cx="3882617" cy="2504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Local filter – </a:t>
            </a:r>
            <a:r>
              <a:rPr lang="en-GB" b="1" dirty="0"/>
              <a:t>for powdered substance only</a:t>
            </a:r>
          </a:p>
          <a:p>
            <a:r>
              <a:rPr lang="en-GB" dirty="0" smtClean="0"/>
              <a:t>Keep </a:t>
            </a:r>
            <a:r>
              <a:rPr lang="en-GB" dirty="0"/>
              <a:t>uncluttered</a:t>
            </a:r>
          </a:p>
          <a:p>
            <a:r>
              <a:rPr lang="en-GB" dirty="0" smtClean="0"/>
              <a:t>Check </a:t>
            </a:r>
            <a:r>
              <a:rPr lang="en-GB" dirty="0"/>
              <a:t>airflow is on </a:t>
            </a:r>
          </a:p>
          <a:p>
            <a:r>
              <a:rPr lang="en-GB" dirty="0"/>
              <a:t>0.4m/s also</a:t>
            </a:r>
          </a:p>
          <a:p>
            <a:r>
              <a:rPr lang="en-GB" dirty="0" smtClean="0"/>
              <a:t>If </a:t>
            </a:r>
            <a:r>
              <a:rPr lang="en-GB" dirty="0"/>
              <a:t>in alarm – contact Facilities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98" y="3546454"/>
            <a:ext cx="2908453" cy="30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54" y="193499"/>
            <a:ext cx="7886700" cy="1325563"/>
          </a:xfrm>
        </p:spPr>
        <p:txBody>
          <a:bodyPr/>
          <a:lstStyle/>
          <a:p>
            <a:r>
              <a:rPr lang="en-GB" dirty="0" smtClean="0"/>
              <a:t>Safety cabinet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98" y="1275699"/>
            <a:ext cx="3931920" cy="393192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4474" y="1387552"/>
            <a:ext cx="7886700" cy="4990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 biological material</a:t>
            </a:r>
          </a:p>
          <a:p>
            <a:endParaRPr lang="en-GB" dirty="0" smtClean="0"/>
          </a:p>
          <a:p>
            <a:r>
              <a:rPr lang="en-GB" dirty="0" smtClean="0"/>
              <a:t>Keep uncluttered – sterile </a:t>
            </a:r>
          </a:p>
          <a:p>
            <a:endParaRPr lang="en-GB" dirty="0" smtClean="0"/>
          </a:p>
          <a:p>
            <a:r>
              <a:rPr lang="en-GB" dirty="0" smtClean="0"/>
              <a:t>Check airflow is on </a:t>
            </a:r>
          </a:p>
          <a:p>
            <a:endParaRPr lang="en-GB" dirty="0" smtClean="0"/>
          </a:p>
          <a:p>
            <a:r>
              <a:rPr lang="en-GB" dirty="0" smtClean="0"/>
              <a:t>Must not use with solvent</a:t>
            </a:r>
          </a:p>
          <a:p>
            <a:endParaRPr lang="en-GB" dirty="0" smtClean="0"/>
          </a:p>
          <a:p>
            <a:r>
              <a:rPr lang="en-GB" dirty="0" smtClean="0"/>
              <a:t>If in alarm – contact Facilities</a:t>
            </a:r>
          </a:p>
          <a:p>
            <a:endParaRPr lang="en-GB" dirty="0" smtClean="0"/>
          </a:p>
          <a:p>
            <a:r>
              <a:rPr lang="en-GB" dirty="0" smtClean="0"/>
              <a:t>Clean </a:t>
            </a:r>
            <a:r>
              <a:rPr lang="en-GB" dirty="0"/>
              <a:t>after use – turn motor off to clean below surface</a:t>
            </a:r>
            <a:r>
              <a:rPr lang="en-GB" dirty="0" smtClean="0"/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8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36508</TotalTime>
  <Words>885</Words>
  <Application>Microsoft Office PowerPoint</Application>
  <PresentationFormat>On-screen Show (4:3)</PresentationFormat>
  <Paragraphs>178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Berlin Sans FB Demi</vt:lpstr>
      <vt:lpstr>Calibri</vt:lpstr>
      <vt:lpstr>Wingdings</vt:lpstr>
      <vt:lpstr>Office Theme</vt:lpstr>
      <vt:lpstr>PowerPoint Presentation</vt:lpstr>
      <vt:lpstr>PowerPoint Presentation</vt:lpstr>
      <vt:lpstr>NDCN Laboratory Rules – Do’s</vt:lpstr>
      <vt:lpstr>PowerPoint Presentation</vt:lpstr>
      <vt:lpstr>Risk Assessment</vt:lpstr>
      <vt:lpstr>Cold room</vt:lpstr>
      <vt:lpstr>Chemical Safety</vt:lpstr>
      <vt:lpstr>Fume cupboard / Weighing station</vt:lpstr>
      <vt:lpstr>Safety cabinet</vt:lpstr>
      <vt:lpstr>PowerPoint Presentation</vt:lpstr>
      <vt:lpstr>PowerPoint Presentation</vt:lpstr>
      <vt:lpstr>Know your emergency procedures!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Nuffield Department of Clinical Neurosciences  Welcome Session</dc:title>
  <dc:subject/>
  <dc:creator>Jessica Hedge</dc:creator>
  <cp:keywords/>
  <dc:description/>
  <cp:lastModifiedBy>Tyciane Benetton Justi</cp:lastModifiedBy>
  <cp:revision>207</cp:revision>
  <cp:lastPrinted>2021-04-20T13:35:32Z</cp:lastPrinted>
  <dcterms:created xsi:type="dcterms:W3CDTF">2019-09-20T13:41:56Z</dcterms:created>
  <dcterms:modified xsi:type="dcterms:W3CDTF">2022-01-07T12:41:35Z</dcterms:modified>
  <cp:category/>
</cp:coreProperties>
</file>