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12"/>
  </p:notesMasterIdLst>
  <p:sldIdLst>
    <p:sldId id="261" r:id="rId5"/>
    <p:sldId id="257" r:id="rId6"/>
    <p:sldId id="260" r:id="rId7"/>
    <p:sldId id="258" r:id="rId8"/>
    <p:sldId id="259"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186" autoAdjust="0"/>
  </p:normalViewPr>
  <p:slideViewPr>
    <p:cSldViewPr>
      <p:cViewPr varScale="1">
        <p:scale>
          <a:sx n="99" d="100"/>
          <a:sy n="99" d="100"/>
        </p:scale>
        <p:origin x="186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943815-C5DF-4D08-84B2-D70F04B425BC}" type="datetimeFigureOut">
              <a:rPr lang="en-GB" smtClean="0"/>
              <a:t>17/03/2022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01959-46E5-43D9-87B4-F65CB0BBDCFC}" type="slidenum">
              <a:rPr lang="en-GB" smtClean="0"/>
              <a:t>‹#›</a:t>
            </a:fld>
            <a:endParaRPr lang="en-GB"/>
          </a:p>
        </p:txBody>
      </p:sp>
    </p:spTree>
    <p:extLst>
      <p:ext uri="{BB962C8B-B14F-4D97-AF65-F5344CB8AC3E}">
        <p14:creationId xmlns:p14="http://schemas.microsoft.com/office/powerpoint/2010/main" val="2501925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 Alice Clare and with </a:t>
            </a:r>
            <a:r>
              <a:rPr lang="en-GB" dirty="0" smtClean="0"/>
              <a:t>me </a:t>
            </a:r>
            <a:r>
              <a:rPr lang="en-GB" dirty="0" smtClean="0"/>
              <a:t>is Deirdre Newman</a:t>
            </a:r>
            <a:r>
              <a:rPr lang="en-GB" baseline="0" dirty="0" smtClean="0"/>
              <a:t> and </a:t>
            </a:r>
            <a:r>
              <a:rPr lang="en-GB" baseline="0" dirty="0" smtClean="0"/>
              <a:t>we are part of the NDCN research </a:t>
            </a:r>
            <a:r>
              <a:rPr lang="en-GB" baseline="0" dirty="0" smtClean="0"/>
              <a:t>grants team. </a:t>
            </a:r>
            <a:r>
              <a:rPr lang="en-GB" dirty="0" smtClean="0"/>
              <a:t>Broadly, the team is</a:t>
            </a:r>
            <a:r>
              <a:rPr lang="en-GB" baseline="0" dirty="0" smtClean="0"/>
              <a:t> split into 2 – research applications (myself and Anthony Stanworth) and research awards (Martin Brydson and Eliza Tinson). Deirdre oversees </a:t>
            </a:r>
            <a:r>
              <a:rPr lang="en-GB" baseline="0" dirty="0" smtClean="0"/>
              <a:t>both sides of the team as </a:t>
            </a:r>
            <a:r>
              <a:rPr lang="en-GB" baseline="0" dirty="0" smtClean="0"/>
              <a:t>Research grants Manager.</a:t>
            </a:r>
            <a:endParaRPr lang="en-GB" dirty="0"/>
          </a:p>
        </p:txBody>
      </p:sp>
      <p:sp>
        <p:nvSpPr>
          <p:cNvPr id="4" name="Slide Number Placeholder 3"/>
          <p:cNvSpPr>
            <a:spLocks noGrp="1"/>
          </p:cNvSpPr>
          <p:nvPr>
            <p:ph type="sldNum" sz="quarter" idx="10"/>
          </p:nvPr>
        </p:nvSpPr>
        <p:spPr/>
        <p:txBody>
          <a:bodyPr/>
          <a:lstStyle/>
          <a:p>
            <a:fld id="{77A01959-46E5-43D9-87B4-F65CB0BBDCFC}" type="slidenum">
              <a:rPr lang="en-GB" smtClean="0"/>
              <a:t>1</a:t>
            </a:fld>
            <a:endParaRPr lang="en-GB"/>
          </a:p>
        </p:txBody>
      </p:sp>
    </p:spTree>
    <p:extLst>
      <p:ext uri="{BB962C8B-B14F-4D97-AF65-F5344CB8AC3E}">
        <p14:creationId xmlns:p14="http://schemas.microsoft.com/office/powerpoint/2010/main" val="553834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Research Application Process -</a:t>
            </a:r>
            <a:r>
              <a:rPr lang="en-GB" baseline="0" dirty="0" smtClean="0"/>
              <a:t> </a:t>
            </a:r>
            <a:r>
              <a:rPr lang="en-GB" dirty="0" smtClean="0"/>
              <a:t>One</a:t>
            </a:r>
            <a:r>
              <a:rPr lang="en-GB" baseline="0" dirty="0" smtClean="0"/>
              <a:t> of the most important pieces of advice I can give you is</a:t>
            </a:r>
            <a:r>
              <a:rPr lang="en-GB" dirty="0" smtClean="0"/>
              <a:t> to contact us as soon as you</a:t>
            </a:r>
            <a:r>
              <a:rPr lang="en-GB" baseline="0" dirty="0" smtClean="0"/>
              <a:t> think you might like to apply for funding. Even if it is just the seed of an idea and you’re not sure you will go ahead. </a:t>
            </a:r>
          </a:p>
          <a:p>
            <a:endParaRPr lang="en-GB" baseline="0" dirty="0" smtClean="0"/>
          </a:p>
          <a:p>
            <a:r>
              <a:rPr lang="en-GB" baseline="0" dirty="0" smtClean="0"/>
              <a:t>We ask for at least 3 weeks because Research Services require a week and, before that, our </a:t>
            </a:r>
            <a:r>
              <a:rPr lang="en-GB" baseline="0" dirty="0" smtClean="0"/>
              <a:t>team needs 2 weeks to process the application. </a:t>
            </a:r>
            <a:r>
              <a:rPr lang="en-GB" baseline="0" dirty="0" smtClean="0"/>
              <a:t>2 weeks might seem like a lot but this is because we </a:t>
            </a:r>
            <a:r>
              <a:rPr lang="en-GB" baseline="0" dirty="0" smtClean="0"/>
              <a:t>are constantly working on multiple applications and they all have competing deadlines. </a:t>
            </a:r>
          </a:p>
          <a:p>
            <a:endParaRPr lang="en-GB" baseline="0" dirty="0" smtClean="0"/>
          </a:p>
          <a:p>
            <a:r>
              <a:rPr lang="en-GB" baseline="0" dirty="0" smtClean="0"/>
              <a:t>On the screen is a list of the pertinent details that we will ask you </a:t>
            </a:r>
            <a:r>
              <a:rPr lang="en-GB" baseline="0" dirty="0" smtClean="0"/>
              <a:t>for to begin with. </a:t>
            </a:r>
            <a:r>
              <a:rPr lang="en-GB" baseline="0" dirty="0" smtClean="0"/>
              <a:t>These are all the things we need in order to start an initial costing on X5</a:t>
            </a:r>
            <a:r>
              <a:rPr lang="en-GB" baseline="0" dirty="0" smtClean="0"/>
              <a:t>. There’s a lot more to it than this, but we </a:t>
            </a:r>
            <a:r>
              <a:rPr lang="en-GB" baseline="0" dirty="0" smtClean="0"/>
              <a:t>try to do things step by step so as not to overwhelm you.</a:t>
            </a:r>
          </a:p>
          <a:p>
            <a:endParaRPr lang="en-GB" baseline="0" dirty="0" smtClean="0"/>
          </a:p>
        </p:txBody>
      </p:sp>
      <p:sp>
        <p:nvSpPr>
          <p:cNvPr id="4" name="Slide Number Placeholder 3"/>
          <p:cNvSpPr>
            <a:spLocks noGrp="1"/>
          </p:cNvSpPr>
          <p:nvPr>
            <p:ph type="sldNum" sz="quarter" idx="10"/>
          </p:nvPr>
        </p:nvSpPr>
        <p:spPr/>
        <p:txBody>
          <a:bodyPr/>
          <a:lstStyle/>
          <a:p>
            <a:fld id="{77A01959-46E5-43D9-87B4-F65CB0BBDCFC}" type="slidenum">
              <a:rPr lang="en-GB" smtClean="0"/>
              <a:t>2</a:t>
            </a:fld>
            <a:endParaRPr lang="en-GB"/>
          </a:p>
        </p:txBody>
      </p:sp>
    </p:spTree>
    <p:extLst>
      <p:ext uri="{BB962C8B-B14F-4D97-AF65-F5344CB8AC3E}">
        <p14:creationId xmlns:p14="http://schemas.microsoft.com/office/powerpoint/2010/main" val="3233446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are lots of things that have to be considered when we work on applications. </a:t>
            </a:r>
          </a:p>
          <a:p>
            <a:endParaRPr lang="en-GB" baseline="0" dirty="0" smtClean="0"/>
          </a:p>
          <a:p>
            <a:r>
              <a:rPr lang="en-GB" baseline="0" dirty="0" smtClean="0"/>
              <a:t>Our processes are broken down, broadly, within these four categories.</a:t>
            </a:r>
            <a:endParaRPr lang="en-GB" dirty="0"/>
          </a:p>
        </p:txBody>
      </p:sp>
      <p:sp>
        <p:nvSpPr>
          <p:cNvPr id="4" name="Slide Number Placeholder 3"/>
          <p:cNvSpPr>
            <a:spLocks noGrp="1"/>
          </p:cNvSpPr>
          <p:nvPr>
            <p:ph type="sldNum" sz="quarter" idx="10"/>
          </p:nvPr>
        </p:nvSpPr>
        <p:spPr/>
        <p:txBody>
          <a:bodyPr/>
          <a:lstStyle/>
          <a:p>
            <a:fld id="{77A01959-46E5-43D9-87B4-F65CB0BBDCFC}" type="slidenum">
              <a:rPr lang="en-GB" smtClean="0"/>
              <a:t>3</a:t>
            </a:fld>
            <a:endParaRPr lang="en-GB"/>
          </a:p>
        </p:txBody>
      </p:sp>
    </p:spTree>
    <p:extLst>
      <p:ext uri="{BB962C8B-B14F-4D97-AF65-F5344CB8AC3E}">
        <p14:creationId xmlns:p14="http://schemas.microsoft.com/office/powerpoint/2010/main" val="852545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Sometimes</a:t>
            </a:r>
            <a:r>
              <a:rPr lang="en-GB" baseline="0" dirty="0" smtClean="0"/>
              <a:t> we encounter new funders and we have to </a:t>
            </a:r>
            <a:r>
              <a:rPr lang="en-GB" baseline="0" dirty="0" smtClean="0"/>
              <a:t>investigate them. </a:t>
            </a:r>
            <a:r>
              <a:rPr lang="en-GB" baseline="0" dirty="0" smtClean="0"/>
              <a:t>It takes time to </a:t>
            </a:r>
            <a:r>
              <a:rPr lang="en-GB" baseline="0" dirty="0" smtClean="0"/>
              <a:t>check </a:t>
            </a:r>
            <a:r>
              <a:rPr lang="en-GB" baseline="0" dirty="0" smtClean="0"/>
              <a:t>terms and conditions and we also have to get them set up on X5 which, in itself, takes a couple of days. </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Even if the funder is familiar, we still need to check that you are eligible and consider all of the requirements of the application. We frequently liaise with RS and also directly with funders – this takes time as responses are often not immediate.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r>
              <a:rPr lang="en-GB" baseline="0" dirty="0" smtClean="0"/>
              <a:t>If there is an application portal we would ask you to give us access. If there isn’t an option to add us as an editor we would ask you to give us your login details. These are kept confidential and deleted after we have finished working on the application. You can always make up a dummy password and then change it after. It really does make the process easier as it means we can complete the budget section for you, as well as checking that the rest of the application is compliant. </a:t>
            </a:r>
          </a:p>
          <a:p>
            <a:endParaRPr lang="en-GB" baseline="0" dirty="0" smtClean="0"/>
          </a:p>
          <a:p>
            <a:r>
              <a:rPr lang="en-GB" baseline="0" dirty="0" smtClean="0"/>
              <a:t>In terms of costs, we will always make sure they are eligible. If other departments or institutions are involved, we need time to work with their grants teams to get their costs and to add them to X5. We can only accept costs that have been approved by the department or institution in question. As you can imagine, everyone has their own approval process so we have to allow time for that as well. </a:t>
            </a:r>
          </a:p>
        </p:txBody>
      </p:sp>
      <p:sp>
        <p:nvSpPr>
          <p:cNvPr id="4" name="Slide Number Placeholder 3"/>
          <p:cNvSpPr>
            <a:spLocks noGrp="1"/>
          </p:cNvSpPr>
          <p:nvPr>
            <p:ph type="sldNum" sz="quarter" idx="10"/>
          </p:nvPr>
        </p:nvSpPr>
        <p:spPr/>
        <p:txBody>
          <a:bodyPr/>
          <a:lstStyle/>
          <a:p>
            <a:fld id="{77A01959-46E5-43D9-87B4-F65CB0BBDCFC}" type="slidenum">
              <a:rPr lang="en-GB" smtClean="0"/>
              <a:t>4</a:t>
            </a:fld>
            <a:endParaRPr lang="en-GB"/>
          </a:p>
        </p:txBody>
      </p:sp>
    </p:spTree>
    <p:extLst>
      <p:ext uri="{BB962C8B-B14F-4D97-AF65-F5344CB8AC3E}">
        <p14:creationId xmlns:p14="http://schemas.microsoft.com/office/powerpoint/2010/main" val="1328407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On the application itself</a:t>
            </a:r>
            <a:r>
              <a:rPr lang="en-GB" baseline="0" dirty="0" smtClean="0"/>
              <a:t> w</a:t>
            </a:r>
            <a:r>
              <a:rPr lang="en-GB" dirty="0" smtClean="0"/>
              <a:t>e will check on formatting and make sure the application is</a:t>
            </a:r>
            <a:r>
              <a:rPr lang="en-GB" baseline="0" dirty="0" smtClean="0"/>
              <a:t> compliant with the funder’s guidance. Some funders (</a:t>
            </a:r>
            <a:r>
              <a:rPr lang="en-GB" baseline="0" dirty="0" err="1" smtClean="0"/>
              <a:t>eg</a:t>
            </a:r>
            <a:r>
              <a:rPr lang="en-GB" baseline="0" dirty="0" smtClean="0"/>
              <a:t> MRC) are very strict about formatting - page limits, even fonts and font size and we have seen applications returned for these seemingly insignificant issues.</a:t>
            </a:r>
          </a:p>
          <a:p>
            <a:endParaRPr lang="en-GB" baseline="0" dirty="0" smtClean="0"/>
          </a:p>
          <a:p>
            <a:r>
              <a:rPr lang="en-GB" baseline="0" dirty="0" smtClean="0"/>
              <a:t>Many people ask us if you can continue to work on the application after it has gone to RS. You can ‘tweak’ the wording here and there after it has gone to RS but really it should be more or less complete, including all required attachments. There have been instances where RS have asked for applications to be submitted up to a week earlier than the funder deadline. You should be prepared for this possible eventuality.</a:t>
            </a:r>
          </a:p>
          <a:p>
            <a:endParaRPr lang="en-GB" baseline="0" dirty="0" smtClean="0"/>
          </a:p>
          <a:p>
            <a:r>
              <a:rPr lang="en-GB" baseline="0" dirty="0" smtClean="0"/>
              <a:t>Often, it is RS that does the final submission. So be aware that when you press submit isn’t always the last step in the process. RS deals with large numbers of applications at once so make sure you allow enough time for them to do their approval (press the button) well in advance of the deadline. </a:t>
            </a:r>
          </a:p>
        </p:txBody>
      </p:sp>
      <p:sp>
        <p:nvSpPr>
          <p:cNvPr id="4" name="Slide Number Placeholder 3"/>
          <p:cNvSpPr>
            <a:spLocks noGrp="1"/>
          </p:cNvSpPr>
          <p:nvPr>
            <p:ph type="sldNum" sz="quarter" idx="10"/>
          </p:nvPr>
        </p:nvSpPr>
        <p:spPr/>
        <p:txBody>
          <a:bodyPr/>
          <a:lstStyle/>
          <a:p>
            <a:fld id="{77A01959-46E5-43D9-87B4-F65CB0BBDCFC}" type="slidenum">
              <a:rPr lang="en-GB" smtClean="0"/>
              <a:t>5</a:t>
            </a:fld>
            <a:endParaRPr lang="en-GB"/>
          </a:p>
        </p:txBody>
      </p:sp>
    </p:spTree>
    <p:extLst>
      <p:ext uri="{BB962C8B-B14F-4D97-AF65-F5344CB8AC3E}">
        <p14:creationId xmlns:p14="http://schemas.microsoft.com/office/powerpoint/2010/main" val="620605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Time is key. In our experience, the best applications are the ones where</a:t>
            </a:r>
            <a:r>
              <a:rPr lang="en-GB" baseline="0" dirty="0" smtClean="0"/>
              <a:t> the applicant has given themselves plenty of time. </a:t>
            </a:r>
          </a:p>
          <a:p>
            <a:endParaRPr lang="en-GB" dirty="0" smtClean="0"/>
          </a:p>
          <a:p>
            <a:r>
              <a:rPr lang="en-GB" dirty="0" smtClean="0"/>
              <a:t>All funders have different rules</a:t>
            </a:r>
            <a:r>
              <a:rPr lang="en-GB" baseline="0" dirty="0" smtClean="0"/>
              <a:t> and different funding models. Don’t assume they are all the same and that you can request the same costs from all of them. </a:t>
            </a: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Remember attachments and consider their formatting. It might all seem tedious/onerous but it’s important to get it right to strengthen your application. </a:t>
            </a:r>
            <a:r>
              <a:rPr lang="en-GB" dirty="0" smtClean="0"/>
              <a:t>MRC reviewers</a:t>
            </a:r>
            <a:r>
              <a:rPr lang="en-GB" baseline="0" dirty="0" smtClean="0"/>
              <a:t> (for example) consider poor applications to be a reflection of a lack of Institutional support. If there are any issues and you are given the opportunity to fix them, you don’t normally get very much time to turn it around, if at all.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At the bottom we have some links to research support on the website. There’s also a link to Research Professional and training which I strongly advise you to look at. There is also a link to internal funding opportunities for you to keep an eye 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p:txBody>
      </p:sp>
      <p:sp>
        <p:nvSpPr>
          <p:cNvPr id="4" name="Slide Number Placeholder 3"/>
          <p:cNvSpPr>
            <a:spLocks noGrp="1"/>
          </p:cNvSpPr>
          <p:nvPr>
            <p:ph type="sldNum" sz="quarter" idx="10"/>
          </p:nvPr>
        </p:nvSpPr>
        <p:spPr/>
        <p:txBody>
          <a:bodyPr/>
          <a:lstStyle/>
          <a:p>
            <a:fld id="{77A01959-46E5-43D9-87B4-F65CB0BBDCFC}" type="slidenum">
              <a:rPr lang="en-GB" smtClean="0"/>
              <a:t>6</a:t>
            </a:fld>
            <a:endParaRPr lang="en-GB"/>
          </a:p>
        </p:txBody>
      </p:sp>
    </p:spTree>
    <p:extLst>
      <p:ext uri="{BB962C8B-B14F-4D97-AF65-F5344CB8AC3E}">
        <p14:creationId xmlns:p14="http://schemas.microsoft.com/office/powerpoint/2010/main" val="2882604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 we have time for questions? If not, please email us</a:t>
            </a:r>
            <a:endParaRPr lang="en-GB" dirty="0"/>
          </a:p>
        </p:txBody>
      </p:sp>
      <p:sp>
        <p:nvSpPr>
          <p:cNvPr id="4" name="Slide Number Placeholder 3"/>
          <p:cNvSpPr>
            <a:spLocks noGrp="1"/>
          </p:cNvSpPr>
          <p:nvPr>
            <p:ph type="sldNum" sz="quarter" idx="10"/>
          </p:nvPr>
        </p:nvSpPr>
        <p:spPr/>
        <p:txBody>
          <a:bodyPr/>
          <a:lstStyle/>
          <a:p>
            <a:fld id="{77A01959-46E5-43D9-87B4-F65CB0BBDCFC}" type="slidenum">
              <a:rPr lang="en-GB" smtClean="0"/>
              <a:t>7</a:t>
            </a:fld>
            <a:endParaRPr lang="en-GB"/>
          </a:p>
        </p:txBody>
      </p:sp>
    </p:spTree>
    <p:extLst>
      <p:ext uri="{BB962C8B-B14F-4D97-AF65-F5344CB8AC3E}">
        <p14:creationId xmlns:p14="http://schemas.microsoft.com/office/powerpoint/2010/main" val="4128102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F8C0FD0-70D4-4D85-855C-E091CAF1D1B1}"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367841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8C0FD0-70D4-4D85-855C-E091CAF1D1B1}"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833492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8C0FD0-70D4-4D85-855C-E091CAF1D1B1}"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214783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8C0FD0-70D4-4D85-855C-E091CAF1D1B1}"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2129556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F8C0FD0-70D4-4D85-855C-E091CAF1D1B1}"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2975012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F8C0FD0-70D4-4D85-855C-E091CAF1D1B1}" type="datetimeFigureOut">
              <a:rPr lang="en-GB" smtClean="0"/>
              <a:t>17/03/2022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3186962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F8C0FD0-70D4-4D85-855C-E091CAF1D1B1}" type="datetimeFigureOut">
              <a:rPr lang="en-GB" smtClean="0"/>
              <a:t>17/03/2022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3967973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F8C0FD0-70D4-4D85-855C-E091CAF1D1B1}" type="datetimeFigureOut">
              <a:rPr lang="en-GB" smtClean="0"/>
              <a:t>17/03/2022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404833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8C0FD0-70D4-4D85-855C-E091CAF1D1B1}" type="datetimeFigureOut">
              <a:rPr lang="en-GB" smtClean="0"/>
              <a:t>17/03/2022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2566695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F8C0FD0-70D4-4D85-855C-E091CAF1D1B1}" type="datetimeFigureOut">
              <a:rPr lang="en-GB" smtClean="0"/>
              <a:t>17/03/2022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3719561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F8C0FD0-70D4-4D85-855C-E091CAF1D1B1}" type="datetimeFigureOut">
              <a:rPr lang="en-GB" smtClean="0"/>
              <a:t>17/03/2022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1A02CC-D2C7-48F0-8148-C8D80F4432B3}" type="slidenum">
              <a:rPr lang="en-GB" smtClean="0"/>
              <a:t>‹#›</a:t>
            </a:fld>
            <a:endParaRPr lang="en-GB"/>
          </a:p>
        </p:txBody>
      </p:sp>
    </p:spTree>
    <p:extLst>
      <p:ext uri="{BB962C8B-B14F-4D97-AF65-F5344CB8AC3E}">
        <p14:creationId xmlns:p14="http://schemas.microsoft.com/office/powerpoint/2010/main" val="2676535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F8C0FD0-70D4-4D85-855C-E091CAF1D1B1}" type="datetimeFigureOut">
              <a:rPr lang="en-GB" smtClean="0"/>
              <a:t>17/03/2022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81A02CC-D2C7-48F0-8148-C8D80F4432B3}" type="slidenum">
              <a:rPr lang="en-GB" smtClean="0"/>
              <a:t>‹#›</a:t>
            </a:fld>
            <a:endParaRPr lang="en-GB"/>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32297" y="6157610"/>
            <a:ext cx="1800200" cy="449001"/>
          </a:xfrm>
          <a:prstGeom prst="rect">
            <a:avLst/>
          </a:prstGeom>
        </p:spPr>
      </p:pic>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192019" y="6158863"/>
            <a:ext cx="504056" cy="504056"/>
          </a:xfrm>
          <a:prstGeom prst="rect">
            <a:avLst/>
          </a:prstGeom>
        </p:spPr>
      </p:pic>
      <p:sp>
        <p:nvSpPr>
          <p:cNvPr id="9" name="TextBox 8"/>
          <p:cNvSpPr txBox="1"/>
          <p:nvPr userDrawn="1"/>
        </p:nvSpPr>
        <p:spPr>
          <a:xfrm>
            <a:off x="3131840" y="6410891"/>
            <a:ext cx="4104456" cy="276999"/>
          </a:xfrm>
          <a:prstGeom prst="rect">
            <a:avLst/>
          </a:prstGeom>
          <a:noFill/>
        </p:spPr>
        <p:txBody>
          <a:bodyPr wrap="square" rtlCol="0">
            <a:spAutoFit/>
          </a:bodyPr>
          <a:lstStyle/>
          <a:p>
            <a:r>
              <a:rPr lang="en-GB" sz="1200" smtClean="0">
                <a:solidFill>
                  <a:srgbClr val="002060"/>
                </a:solidFill>
              </a:rPr>
              <a:t>www.ndcn.ox.ac.uk </a:t>
            </a:r>
            <a:r>
              <a:rPr lang="en-GB" sz="1200" baseline="0" smtClean="0">
                <a:solidFill>
                  <a:srgbClr val="002060"/>
                </a:solidFill>
              </a:rPr>
              <a:t> |  </a:t>
            </a:r>
            <a:r>
              <a:rPr lang="en-GB" sz="1200" smtClean="0">
                <a:solidFill>
                  <a:srgbClr val="002060"/>
                </a:solidFill>
              </a:rPr>
              <a:t>@NDCNOxford </a:t>
            </a:r>
            <a:endParaRPr lang="en-GB" sz="1200">
              <a:solidFill>
                <a:srgbClr val="002060"/>
              </a:solidFill>
            </a:endParaRPr>
          </a:p>
        </p:txBody>
      </p:sp>
    </p:spTree>
    <p:extLst>
      <p:ext uri="{BB962C8B-B14F-4D97-AF65-F5344CB8AC3E}">
        <p14:creationId xmlns:p14="http://schemas.microsoft.com/office/powerpoint/2010/main" val="190683507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research.applications@ndcn.ox.ac.u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researchsupport.admin.ox.ac.uk/hom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researchsupport.admin.ox.ac.uk/funding/internal?filter-566-funding%20opportunity%20type-451761=4021&amp;filter-1686-status-451761=9876" TargetMode="External"/><Relationship Id="rId5" Type="http://schemas.openxmlformats.org/officeDocument/2006/relationships/hyperlink" Target="https://researchsupport.admin.ox.ac.uk/funding/rp#collapse390366" TargetMode="External"/><Relationship Id="rId4" Type="http://schemas.openxmlformats.org/officeDocument/2006/relationships/hyperlink" Target="https://www.researchprofessional.com/0/rr/news.html;jsessionid=48F329FF8640AD3837A0CB9F0A03C51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Research.applications@ndcn.ox.ac.uk"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Research Grants </a:t>
            </a:r>
            <a:br>
              <a:rPr lang="en-GB" dirty="0" smtClean="0"/>
            </a:br>
            <a:r>
              <a:rPr lang="en-GB" dirty="0" smtClean="0"/>
              <a:t>NDCN Applications Process</a:t>
            </a:r>
            <a:endParaRPr lang="en-GB" dirty="0"/>
          </a:p>
        </p:txBody>
      </p:sp>
      <p:sp>
        <p:nvSpPr>
          <p:cNvPr id="3" name="Subtitle 2"/>
          <p:cNvSpPr>
            <a:spLocks noGrp="1"/>
          </p:cNvSpPr>
          <p:nvPr>
            <p:ph type="subTitle" idx="1"/>
          </p:nvPr>
        </p:nvSpPr>
        <p:spPr>
          <a:xfrm>
            <a:off x="395536" y="3429000"/>
            <a:ext cx="6858000" cy="1655762"/>
          </a:xfrm>
        </p:spPr>
        <p:txBody>
          <a:bodyPr>
            <a:normAutofit/>
          </a:bodyPr>
          <a:lstStyle/>
          <a:p>
            <a:endParaRPr lang="en-GB" dirty="0" smtClean="0"/>
          </a:p>
          <a:p>
            <a:endParaRPr lang="en-GB" dirty="0" smtClean="0"/>
          </a:p>
          <a:p>
            <a:endParaRPr lang="en-GB" dirty="0" smtClean="0"/>
          </a:p>
          <a:p>
            <a:pPr lvl="4"/>
            <a:r>
              <a:rPr lang="en-GB" sz="1600" dirty="0" smtClean="0"/>
              <a:t>Deirdre Newman - NDCN Research Grants Manager</a:t>
            </a:r>
          </a:p>
          <a:p>
            <a:pPr lvl="4"/>
            <a:r>
              <a:rPr lang="en-GB" sz="1600" dirty="0" smtClean="0"/>
              <a:t>Alice Clare - NDCN Senior Research Grants Officer</a:t>
            </a:r>
            <a:endParaRPr lang="en-GB" sz="1600" dirty="0"/>
          </a:p>
        </p:txBody>
      </p:sp>
    </p:spTree>
    <p:extLst>
      <p:ext uri="{BB962C8B-B14F-4D97-AF65-F5344CB8AC3E}">
        <p14:creationId xmlns:p14="http://schemas.microsoft.com/office/powerpoint/2010/main" val="4181676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3568" y="260648"/>
            <a:ext cx="7920880" cy="5976664"/>
          </a:xfrm>
        </p:spPr>
        <p:txBody>
          <a:bodyPr>
            <a:normAutofit/>
          </a:bodyPr>
          <a:lstStyle/>
          <a:p>
            <a:r>
              <a:rPr lang="en-GB" sz="1600" b="1" dirty="0" smtClean="0"/>
              <a:t>RESEARCH APPLICATION PROCESS</a:t>
            </a:r>
          </a:p>
          <a:p>
            <a:pPr marL="285750" indent="-285750" algn="l">
              <a:buFont typeface="Wingdings" panose="05000000000000000000" pitchFamily="2" charset="2"/>
              <a:buChar char="Ø"/>
            </a:pPr>
            <a:endParaRPr lang="en-GB" sz="1600" dirty="0">
              <a:solidFill>
                <a:schemeClr val="accent5">
                  <a:lumMod val="75000"/>
                </a:schemeClr>
              </a:solidFill>
            </a:endParaRPr>
          </a:p>
          <a:p>
            <a:pPr algn="l"/>
            <a:r>
              <a:rPr lang="en-GB" dirty="0" smtClean="0"/>
              <a:t>Who?	Contact Research Grants Team  </a:t>
            </a:r>
            <a:r>
              <a:rPr lang="en-GB" dirty="0" smtClean="0">
                <a:solidFill>
                  <a:schemeClr val="accent5">
                    <a:lumMod val="75000"/>
                  </a:schemeClr>
                </a:solidFill>
                <a:hlinkClick r:id="rId3"/>
              </a:rPr>
              <a:t>research.applications@ndcn.ox.ac.uk</a:t>
            </a:r>
            <a:endParaRPr lang="en-GB" dirty="0" smtClean="0">
              <a:solidFill>
                <a:schemeClr val="accent5">
                  <a:lumMod val="75000"/>
                </a:schemeClr>
              </a:solidFill>
            </a:endParaRPr>
          </a:p>
          <a:p>
            <a:pPr algn="l"/>
            <a:endParaRPr lang="en-GB" sz="1600" dirty="0">
              <a:solidFill>
                <a:schemeClr val="accent5">
                  <a:lumMod val="75000"/>
                </a:schemeClr>
              </a:solidFill>
            </a:endParaRPr>
          </a:p>
          <a:p>
            <a:pPr algn="l"/>
            <a:r>
              <a:rPr lang="en-GB" sz="2000" dirty="0" smtClean="0"/>
              <a:t>When?</a:t>
            </a:r>
            <a:r>
              <a:rPr lang="en-GB" sz="2000" dirty="0" smtClean="0">
                <a:solidFill>
                  <a:schemeClr val="accent5">
                    <a:lumMod val="75000"/>
                  </a:schemeClr>
                </a:solidFill>
              </a:rPr>
              <a:t>			</a:t>
            </a:r>
            <a:r>
              <a:rPr lang="en-GB" sz="2400" dirty="0" smtClean="0">
                <a:solidFill>
                  <a:srgbClr val="FF0000"/>
                </a:solidFill>
              </a:rPr>
              <a:t>As early as possible and </a:t>
            </a:r>
          </a:p>
          <a:p>
            <a:pPr algn="l"/>
            <a:r>
              <a:rPr lang="en-GB" sz="2400" dirty="0" smtClean="0">
                <a:solidFill>
                  <a:srgbClr val="FF0000"/>
                </a:solidFill>
              </a:rPr>
              <a:t>	</a:t>
            </a:r>
            <a:r>
              <a:rPr lang="en-GB" sz="2400" dirty="0">
                <a:solidFill>
                  <a:srgbClr val="FF0000"/>
                </a:solidFill>
              </a:rPr>
              <a:t>	</a:t>
            </a:r>
            <a:r>
              <a:rPr lang="en-GB" sz="2400" dirty="0" smtClean="0">
                <a:solidFill>
                  <a:srgbClr val="FF0000"/>
                </a:solidFill>
              </a:rPr>
              <a:t>*</a:t>
            </a:r>
            <a:r>
              <a:rPr lang="en-GB" sz="2400" dirty="0">
                <a:solidFill>
                  <a:srgbClr val="FF0000"/>
                </a:solidFill>
              </a:rPr>
              <a:t>A</a:t>
            </a:r>
            <a:r>
              <a:rPr lang="en-GB" sz="2400" dirty="0" smtClean="0">
                <a:solidFill>
                  <a:srgbClr val="FF0000"/>
                </a:solidFill>
              </a:rPr>
              <a:t>t least </a:t>
            </a:r>
            <a:r>
              <a:rPr lang="en-GB" sz="2800" b="1" dirty="0" smtClean="0">
                <a:solidFill>
                  <a:srgbClr val="FF0000"/>
                </a:solidFill>
              </a:rPr>
              <a:t>3</a:t>
            </a:r>
            <a:r>
              <a:rPr lang="en-GB" sz="2400" dirty="0" smtClean="0">
                <a:solidFill>
                  <a:srgbClr val="FF0000"/>
                </a:solidFill>
              </a:rPr>
              <a:t> weeks prior to the funder deadline*</a:t>
            </a:r>
          </a:p>
          <a:p>
            <a:pPr algn="l"/>
            <a:endParaRPr lang="en-GB" dirty="0" smtClean="0">
              <a:solidFill>
                <a:srgbClr val="FF0000"/>
              </a:solidFill>
            </a:endParaRPr>
          </a:p>
          <a:p>
            <a:pPr algn="l"/>
            <a:r>
              <a:rPr lang="en-GB" dirty="0" smtClean="0"/>
              <a:t>Why?</a:t>
            </a:r>
            <a:r>
              <a:rPr lang="en-GB" dirty="0" smtClean="0">
                <a:solidFill>
                  <a:schemeClr val="accent5">
                    <a:lumMod val="75000"/>
                  </a:schemeClr>
                </a:solidFill>
              </a:rPr>
              <a:t>		</a:t>
            </a:r>
            <a:r>
              <a:rPr lang="en-GB" dirty="0" smtClean="0"/>
              <a:t>2 weeks for NDCN processing; 1 week for Research Services</a:t>
            </a:r>
          </a:p>
          <a:p>
            <a:pPr algn="l"/>
            <a:endParaRPr lang="en-GB" dirty="0" smtClean="0">
              <a:solidFill>
                <a:srgbClr val="FF0000"/>
              </a:solidFill>
            </a:endParaRPr>
          </a:p>
          <a:p>
            <a:pPr algn="l"/>
            <a:r>
              <a:rPr lang="en-GB" dirty="0" smtClean="0"/>
              <a:t>Details?</a:t>
            </a:r>
          </a:p>
          <a:p>
            <a:pPr marL="1314450" lvl="3" indent="-285750" algn="l">
              <a:buFont typeface="Arial" panose="020B0604020202020204" pitchFamily="34" charset="0"/>
              <a:buChar char="•"/>
            </a:pPr>
            <a:r>
              <a:rPr lang="en-GB" sz="2000" dirty="0" smtClean="0"/>
              <a:t>Funder, specific call &amp; deadline</a:t>
            </a:r>
          </a:p>
          <a:p>
            <a:pPr marL="1314450" lvl="3" indent="-285750" algn="l">
              <a:buFont typeface="Arial" panose="020B0604020202020204" pitchFamily="34" charset="0"/>
              <a:buChar char="•"/>
            </a:pPr>
            <a:r>
              <a:rPr lang="en-GB" sz="2000" dirty="0" smtClean="0"/>
              <a:t>Project title</a:t>
            </a:r>
          </a:p>
          <a:p>
            <a:pPr marL="1314450" lvl="3" indent="-285750" algn="l">
              <a:buFont typeface="Arial" panose="020B0604020202020204" pitchFamily="34" charset="0"/>
              <a:buChar char="•"/>
            </a:pPr>
            <a:r>
              <a:rPr lang="en-GB" sz="2000" dirty="0" smtClean="0"/>
              <a:t>Start date &amp; duration</a:t>
            </a:r>
          </a:p>
          <a:p>
            <a:pPr marL="1314450" lvl="3" indent="-285750" algn="l">
              <a:buFont typeface="Arial" panose="020B0604020202020204" pitchFamily="34" charset="0"/>
              <a:buChar char="•"/>
            </a:pPr>
            <a:r>
              <a:rPr lang="en-GB" sz="2000" dirty="0" smtClean="0"/>
              <a:t>Collaborators (internal &amp; external)</a:t>
            </a:r>
          </a:p>
          <a:p>
            <a:pPr marL="1314450" lvl="3" indent="-285750" algn="l">
              <a:buFont typeface="Arial" panose="020B0604020202020204" pitchFamily="34" charset="0"/>
              <a:buChar char="•"/>
            </a:pPr>
            <a:r>
              <a:rPr lang="en-GB" sz="2000" dirty="0" smtClean="0"/>
              <a:t>Contacts for external collaborators if appropriate</a:t>
            </a:r>
          </a:p>
          <a:p>
            <a:pPr marL="285750" indent="-285750" algn="l">
              <a:buFont typeface="Arial" panose="020B0604020202020204" pitchFamily="34" charset="0"/>
              <a:buChar char="•"/>
            </a:pPr>
            <a:endParaRPr lang="en-GB" sz="1400" dirty="0">
              <a:solidFill>
                <a:schemeClr val="accent5">
                  <a:lumMod val="75000"/>
                </a:schemeClr>
              </a:solidFill>
            </a:endParaRPr>
          </a:p>
          <a:p>
            <a:pPr algn="l"/>
            <a:endParaRPr lang="en-GB" sz="1400" dirty="0">
              <a:solidFill>
                <a:schemeClr val="accent5">
                  <a:lumMod val="75000"/>
                </a:schemeClr>
              </a:solidFill>
            </a:endParaRPr>
          </a:p>
        </p:txBody>
      </p:sp>
    </p:spTree>
    <p:extLst>
      <p:ext uri="{BB962C8B-B14F-4D97-AF65-F5344CB8AC3E}">
        <p14:creationId xmlns:p14="http://schemas.microsoft.com/office/powerpoint/2010/main" val="3503617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628800"/>
            <a:ext cx="7848872" cy="3231654"/>
          </a:xfrm>
          <a:prstGeom prst="rect">
            <a:avLst/>
          </a:prstGeom>
          <a:noFill/>
        </p:spPr>
        <p:txBody>
          <a:bodyPr wrap="square" rtlCol="0">
            <a:spAutoFit/>
          </a:bodyPr>
          <a:lstStyle/>
          <a:p>
            <a:pPr algn="ctr"/>
            <a:r>
              <a:rPr lang="en-GB" sz="2800" dirty="0" smtClean="0"/>
              <a:t>What do the Grants Team do?</a:t>
            </a:r>
            <a:r>
              <a:rPr lang="en-GB" dirty="0" smtClean="0"/>
              <a:t>	</a:t>
            </a:r>
          </a:p>
          <a:p>
            <a:endParaRPr lang="en-GB" dirty="0"/>
          </a:p>
          <a:p>
            <a:pPr marL="2114550" lvl="4" indent="-285750">
              <a:buFont typeface="Arial" panose="020B0604020202020204" pitchFamily="34" charset="0"/>
              <a:buChar char="•"/>
            </a:pPr>
            <a:r>
              <a:rPr lang="en-GB" sz="2000" dirty="0" smtClean="0"/>
              <a:t>Funder</a:t>
            </a:r>
          </a:p>
          <a:p>
            <a:pPr lvl="4"/>
            <a:endParaRPr lang="en-GB" sz="2000" dirty="0" smtClean="0"/>
          </a:p>
          <a:p>
            <a:pPr marL="2114550" lvl="4" indent="-285750">
              <a:buFont typeface="Arial" panose="020B0604020202020204" pitchFamily="34" charset="0"/>
              <a:buChar char="•"/>
            </a:pPr>
            <a:r>
              <a:rPr lang="en-GB" sz="2000" dirty="0" smtClean="0"/>
              <a:t>Call</a:t>
            </a:r>
          </a:p>
          <a:p>
            <a:pPr lvl="4"/>
            <a:endParaRPr lang="en-GB" sz="2000" dirty="0"/>
          </a:p>
          <a:p>
            <a:pPr marL="2114550" lvl="4" indent="-285750">
              <a:buFont typeface="Arial" panose="020B0604020202020204" pitchFamily="34" charset="0"/>
              <a:buChar char="•"/>
            </a:pPr>
            <a:r>
              <a:rPr lang="en-GB" sz="2000" dirty="0" smtClean="0"/>
              <a:t>Costs</a:t>
            </a:r>
          </a:p>
          <a:p>
            <a:pPr lvl="4"/>
            <a:endParaRPr lang="en-GB" sz="2000" dirty="0" smtClean="0"/>
          </a:p>
          <a:p>
            <a:pPr marL="2114550" lvl="4" indent="-285750">
              <a:buFont typeface="Arial" panose="020B0604020202020204" pitchFamily="34" charset="0"/>
              <a:buChar char="•"/>
            </a:pPr>
            <a:r>
              <a:rPr lang="en-GB" sz="2000" dirty="0" smtClean="0"/>
              <a:t>Application</a:t>
            </a:r>
            <a:endParaRPr lang="en-GB" sz="2000" dirty="0"/>
          </a:p>
          <a:p>
            <a:endParaRPr lang="en-GB" dirty="0"/>
          </a:p>
        </p:txBody>
      </p:sp>
    </p:spTree>
    <p:extLst>
      <p:ext uri="{BB962C8B-B14F-4D97-AF65-F5344CB8AC3E}">
        <p14:creationId xmlns:p14="http://schemas.microsoft.com/office/powerpoint/2010/main" val="2945226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064896" cy="5816977"/>
          </a:xfrm>
          <a:prstGeom prst="rect">
            <a:avLst/>
          </a:prstGeom>
          <a:noFill/>
        </p:spPr>
        <p:txBody>
          <a:bodyPr wrap="square" rtlCol="0">
            <a:spAutoFit/>
          </a:bodyPr>
          <a:lstStyle/>
          <a:p>
            <a:r>
              <a:rPr lang="en-GB" dirty="0" smtClean="0"/>
              <a:t>Grants Team tasks</a:t>
            </a:r>
          </a:p>
          <a:p>
            <a:endParaRPr lang="en-GB" sz="800" dirty="0" smtClean="0"/>
          </a:p>
          <a:p>
            <a:r>
              <a:rPr lang="en-GB" b="1" dirty="0" smtClean="0"/>
              <a:t>Funder &amp; Call</a:t>
            </a:r>
          </a:p>
          <a:p>
            <a:pPr marL="742950" lvl="1" indent="-285750">
              <a:buFont typeface="Arial" panose="020B0604020202020204" pitchFamily="34" charset="0"/>
              <a:buChar char="•"/>
            </a:pPr>
            <a:r>
              <a:rPr lang="en-GB" dirty="0" smtClean="0"/>
              <a:t>New funder checks </a:t>
            </a:r>
          </a:p>
          <a:p>
            <a:pPr lvl="1"/>
            <a:endParaRPr lang="en-GB" sz="400" dirty="0" smtClean="0"/>
          </a:p>
          <a:p>
            <a:pPr marL="742950" lvl="1" indent="-285750">
              <a:buFont typeface="Arial" panose="020B0604020202020204" pitchFamily="34" charset="0"/>
              <a:buChar char="•"/>
            </a:pPr>
            <a:r>
              <a:rPr lang="en-GB" dirty="0" smtClean="0"/>
              <a:t>Call T&amp;Cs to confirm PI eligibility and requirements for letters of support</a:t>
            </a:r>
          </a:p>
          <a:p>
            <a:pPr lvl="1"/>
            <a:endParaRPr lang="en-GB" sz="400" dirty="0" smtClean="0"/>
          </a:p>
          <a:p>
            <a:pPr marL="742950" lvl="1" indent="-285750">
              <a:buFont typeface="Arial" panose="020B0604020202020204" pitchFamily="34" charset="0"/>
              <a:buChar char="•"/>
            </a:pPr>
            <a:r>
              <a:rPr lang="en-GB" dirty="0" smtClean="0"/>
              <a:t>Check any unusual call/funder specific T&amp;Cs </a:t>
            </a:r>
          </a:p>
          <a:p>
            <a:pPr lvl="1"/>
            <a:endParaRPr lang="en-GB" sz="400" dirty="0" smtClean="0"/>
          </a:p>
          <a:p>
            <a:pPr marL="742950" lvl="1" indent="-285750">
              <a:buFont typeface="Arial" panose="020B0604020202020204" pitchFamily="34" charset="0"/>
              <a:buChar char="•"/>
            </a:pPr>
            <a:r>
              <a:rPr lang="en-GB" dirty="0" smtClean="0"/>
              <a:t>Liaise with the funder and Research Services for clarity</a:t>
            </a:r>
          </a:p>
          <a:p>
            <a:pPr lvl="1"/>
            <a:endParaRPr lang="en-GB" sz="400" dirty="0" smtClean="0"/>
          </a:p>
          <a:p>
            <a:pPr marL="742950" lvl="1" indent="-285750">
              <a:buFont typeface="Arial" panose="020B0604020202020204" pitchFamily="34" charset="0"/>
              <a:buChar char="•"/>
            </a:pPr>
            <a:r>
              <a:rPr lang="en-GB" dirty="0" smtClean="0"/>
              <a:t>Portal/application form</a:t>
            </a:r>
          </a:p>
          <a:p>
            <a:endParaRPr lang="en-GB" sz="400" dirty="0" smtClean="0"/>
          </a:p>
          <a:p>
            <a:r>
              <a:rPr lang="en-GB" b="1" dirty="0" smtClean="0"/>
              <a:t>Costs</a:t>
            </a:r>
          </a:p>
          <a:p>
            <a:pPr marL="742950" lvl="1" indent="-285750">
              <a:buFont typeface="Arial" panose="020B0604020202020204" pitchFamily="34" charset="0"/>
              <a:buChar char="•"/>
            </a:pPr>
            <a:r>
              <a:rPr lang="en-GB" dirty="0" smtClean="0"/>
              <a:t>Request list of costs required for the project from PI and check their eligibility</a:t>
            </a:r>
          </a:p>
          <a:p>
            <a:pPr lvl="1"/>
            <a:endParaRPr lang="en-GB" sz="400" dirty="0" smtClean="0"/>
          </a:p>
          <a:p>
            <a:pPr marL="742950" lvl="1" indent="-285750">
              <a:buFont typeface="Arial" panose="020B0604020202020204" pitchFamily="34" charset="0"/>
              <a:buChar char="•"/>
            </a:pPr>
            <a:r>
              <a:rPr lang="en-GB" dirty="0" smtClean="0"/>
              <a:t>Advise on ineligible and any missed eligible costs </a:t>
            </a:r>
            <a:r>
              <a:rPr lang="en-GB" dirty="0" err="1" smtClean="0"/>
              <a:t>e.g</a:t>
            </a:r>
            <a:r>
              <a:rPr lang="en-GB" dirty="0" smtClean="0"/>
              <a:t> computers; travel; advertising costs</a:t>
            </a:r>
          </a:p>
          <a:p>
            <a:pPr lvl="1"/>
            <a:endParaRPr lang="en-GB" sz="400" dirty="0" smtClean="0"/>
          </a:p>
          <a:p>
            <a:pPr marL="742950" lvl="1" indent="-285750">
              <a:buFont typeface="Arial" panose="020B0604020202020204" pitchFamily="34" charset="0"/>
              <a:buChar char="•"/>
            </a:pPr>
            <a:r>
              <a:rPr lang="en-GB" dirty="0" smtClean="0"/>
              <a:t>Liaise with collaborating departments and external institutions to finalise their costs</a:t>
            </a:r>
          </a:p>
          <a:p>
            <a:pPr lvl="1"/>
            <a:endParaRPr lang="en-GB" sz="400" dirty="0" smtClean="0"/>
          </a:p>
          <a:p>
            <a:pPr marL="742950" lvl="1" indent="-285750">
              <a:buFont typeface="Arial" panose="020B0604020202020204" pitchFamily="34" charset="0"/>
              <a:buChar char="•"/>
            </a:pPr>
            <a:r>
              <a:rPr lang="en-GB" dirty="0" smtClean="0"/>
              <a:t>Create, complete and finalise X5 costing</a:t>
            </a:r>
          </a:p>
          <a:p>
            <a:pPr lvl="1"/>
            <a:endParaRPr lang="en-GB" sz="400" dirty="0" smtClean="0"/>
          </a:p>
          <a:p>
            <a:pPr marL="742950" lvl="1" indent="-285750">
              <a:buFont typeface="Arial" panose="020B0604020202020204" pitchFamily="34" charset="0"/>
              <a:buChar char="•"/>
            </a:pPr>
            <a:r>
              <a:rPr lang="en-GB" dirty="0" smtClean="0"/>
              <a:t>Request access to the funder online portals and will complete all of the budget sections</a:t>
            </a:r>
          </a:p>
          <a:p>
            <a:pPr lvl="1"/>
            <a:endParaRPr lang="en-GB" sz="400" dirty="0" smtClean="0"/>
          </a:p>
          <a:p>
            <a:pPr marL="742950" lvl="1" indent="-285750">
              <a:buFont typeface="Arial" panose="020B0604020202020204" pitchFamily="34" charset="0"/>
              <a:buChar char="•"/>
            </a:pPr>
            <a:r>
              <a:rPr lang="en-GB" dirty="0" smtClean="0"/>
              <a:t>Complete budget breakdown on application forms </a:t>
            </a:r>
            <a:endParaRPr lang="en-GB" dirty="0"/>
          </a:p>
        </p:txBody>
      </p:sp>
    </p:spTree>
    <p:extLst>
      <p:ext uri="{BB962C8B-B14F-4D97-AF65-F5344CB8AC3E}">
        <p14:creationId xmlns:p14="http://schemas.microsoft.com/office/powerpoint/2010/main" val="2618495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1560" y="1988840"/>
            <a:ext cx="7992888" cy="2492990"/>
          </a:xfrm>
          <a:prstGeom prst="rect">
            <a:avLst/>
          </a:prstGeom>
        </p:spPr>
        <p:txBody>
          <a:bodyPr wrap="square">
            <a:spAutoFit/>
          </a:bodyPr>
          <a:lstStyle/>
          <a:p>
            <a:r>
              <a:rPr lang="en-GB" b="1" dirty="0"/>
              <a:t>Application</a:t>
            </a:r>
          </a:p>
          <a:p>
            <a:pPr marL="742950" lvl="1" indent="-285750">
              <a:buFont typeface="Arial" panose="020B0604020202020204" pitchFamily="34" charset="0"/>
              <a:buChar char="•"/>
            </a:pPr>
            <a:r>
              <a:rPr lang="en-GB" dirty="0"/>
              <a:t>Advise on attachments, check attachments for compliance with funder requirements e.g. </a:t>
            </a:r>
            <a:r>
              <a:rPr lang="en-GB" dirty="0" smtClean="0"/>
              <a:t>justification of resources, 2-page </a:t>
            </a:r>
            <a:r>
              <a:rPr lang="en-GB" dirty="0"/>
              <a:t>CVs, font, </a:t>
            </a:r>
            <a:r>
              <a:rPr lang="en-GB" dirty="0" smtClean="0"/>
              <a:t>margins </a:t>
            </a:r>
            <a:r>
              <a:rPr lang="en-GB" dirty="0" err="1" smtClean="0"/>
              <a:t>etc</a:t>
            </a:r>
            <a:endParaRPr lang="en-GB" dirty="0" smtClean="0"/>
          </a:p>
          <a:p>
            <a:pPr lvl="1"/>
            <a:endParaRPr lang="en-GB" sz="400" dirty="0"/>
          </a:p>
          <a:p>
            <a:pPr marL="742950" lvl="1" indent="-285750">
              <a:buFont typeface="Arial" panose="020B0604020202020204" pitchFamily="34" charset="0"/>
              <a:buChar char="•"/>
            </a:pPr>
            <a:r>
              <a:rPr lang="en-GB" dirty="0"/>
              <a:t>Once application is complete and all documents uploaded we check for compliance and submit to Research Services along with the agreed X5 </a:t>
            </a:r>
            <a:r>
              <a:rPr lang="en-GB" dirty="0" smtClean="0"/>
              <a:t>costing</a:t>
            </a:r>
          </a:p>
          <a:p>
            <a:pPr lvl="1"/>
            <a:endParaRPr lang="en-GB" sz="400" dirty="0"/>
          </a:p>
          <a:p>
            <a:pPr marL="742950" lvl="1" indent="-285750">
              <a:buFont typeface="Arial" panose="020B0604020202020204" pitchFamily="34" charset="0"/>
              <a:buChar char="•"/>
            </a:pPr>
            <a:r>
              <a:rPr lang="en-GB" dirty="0"/>
              <a:t>Liaise with RS and PI if there are any queries issues before the application is approved and can be submitted to the Funder</a:t>
            </a:r>
            <a:r>
              <a:rPr lang="en-GB" dirty="0" smtClean="0"/>
              <a:t>.</a:t>
            </a:r>
          </a:p>
          <a:p>
            <a:pPr lvl="1"/>
            <a:endParaRPr lang="en-GB" sz="400" dirty="0"/>
          </a:p>
        </p:txBody>
      </p:sp>
    </p:spTree>
    <p:extLst>
      <p:ext uri="{BB962C8B-B14F-4D97-AF65-F5344CB8AC3E}">
        <p14:creationId xmlns:p14="http://schemas.microsoft.com/office/powerpoint/2010/main" val="3657249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9796" y="-141119"/>
            <a:ext cx="7772400" cy="1470025"/>
          </a:xfrm>
        </p:spPr>
        <p:txBody>
          <a:bodyPr>
            <a:normAutofit/>
          </a:bodyPr>
          <a:lstStyle/>
          <a:p>
            <a:r>
              <a:rPr lang="en-GB" sz="5400" dirty="0" smtClean="0"/>
              <a:t>Key messages</a:t>
            </a:r>
            <a:endParaRPr lang="en-GB" sz="5400" dirty="0"/>
          </a:p>
        </p:txBody>
      </p:sp>
      <p:sp>
        <p:nvSpPr>
          <p:cNvPr id="3" name="Subtitle 2"/>
          <p:cNvSpPr>
            <a:spLocks noGrp="1"/>
          </p:cNvSpPr>
          <p:nvPr>
            <p:ph type="subTitle" idx="1"/>
          </p:nvPr>
        </p:nvSpPr>
        <p:spPr>
          <a:xfrm>
            <a:off x="899592" y="1412776"/>
            <a:ext cx="7522604" cy="3096344"/>
          </a:xfrm>
        </p:spPr>
        <p:txBody>
          <a:bodyPr>
            <a:noAutofit/>
          </a:bodyPr>
          <a:lstStyle/>
          <a:p>
            <a:pPr marL="457200" indent="-457200" algn="l">
              <a:buFont typeface="Arial" panose="020B0604020202020204" pitchFamily="34" charset="0"/>
              <a:buChar char="•"/>
            </a:pPr>
            <a:r>
              <a:rPr lang="en-GB" sz="1700" dirty="0">
                <a:solidFill>
                  <a:schemeClr val="tx1"/>
                </a:solidFill>
              </a:rPr>
              <a:t>Approach our team </a:t>
            </a:r>
            <a:r>
              <a:rPr lang="en-GB" sz="1700" b="1" dirty="0" smtClean="0">
                <a:solidFill>
                  <a:schemeClr val="tx1"/>
                </a:solidFill>
              </a:rPr>
              <a:t>as soon as possible</a:t>
            </a:r>
            <a:r>
              <a:rPr lang="en-GB" sz="1700" dirty="0" smtClean="0">
                <a:solidFill>
                  <a:schemeClr val="tx1"/>
                </a:solidFill>
              </a:rPr>
              <a:t> </a:t>
            </a:r>
            <a:r>
              <a:rPr lang="en-GB" sz="1700" dirty="0">
                <a:solidFill>
                  <a:schemeClr val="tx1"/>
                </a:solidFill>
              </a:rPr>
              <a:t>before the funder deadline</a:t>
            </a:r>
            <a:r>
              <a:rPr lang="en-GB" sz="1700" dirty="0" smtClean="0">
                <a:solidFill>
                  <a:schemeClr val="tx1"/>
                </a:solidFill>
              </a:rPr>
              <a:t>.</a:t>
            </a:r>
          </a:p>
          <a:p>
            <a:pPr marL="457200" indent="-457200" algn="l">
              <a:buFont typeface="Arial" panose="020B0604020202020204" pitchFamily="34" charset="0"/>
              <a:buChar char="•"/>
            </a:pPr>
            <a:r>
              <a:rPr lang="en-GB" sz="1700" dirty="0" smtClean="0">
                <a:solidFill>
                  <a:schemeClr val="tx1"/>
                </a:solidFill>
              </a:rPr>
              <a:t>Read </a:t>
            </a:r>
            <a:r>
              <a:rPr lang="en-GB" sz="1700" dirty="0">
                <a:solidFill>
                  <a:schemeClr val="tx1"/>
                </a:solidFill>
              </a:rPr>
              <a:t>the guidance </a:t>
            </a:r>
            <a:r>
              <a:rPr lang="en-GB" sz="1700" b="1" dirty="0">
                <a:solidFill>
                  <a:schemeClr val="tx1"/>
                </a:solidFill>
              </a:rPr>
              <a:t>fully </a:t>
            </a:r>
            <a:r>
              <a:rPr lang="en-GB" sz="1700" dirty="0">
                <a:solidFill>
                  <a:schemeClr val="tx1"/>
                </a:solidFill>
              </a:rPr>
              <a:t>and make sure you meet the eligibility </a:t>
            </a:r>
            <a:r>
              <a:rPr lang="en-GB" sz="1700" dirty="0" smtClean="0">
                <a:solidFill>
                  <a:schemeClr val="tx1"/>
                </a:solidFill>
              </a:rPr>
              <a:t>requirements.  </a:t>
            </a:r>
          </a:p>
          <a:p>
            <a:pPr marL="457200" indent="-457200" algn="l">
              <a:buFont typeface="Arial" panose="020B0604020202020204" pitchFamily="34" charset="0"/>
              <a:buChar char="•"/>
            </a:pPr>
            <a:r>
              <a:rPr lang="en-GB" sz="1700" dirty="0" smtClean="0">
                <a:solidFill>
                  <a:schemeClr val="tx1"/>
                </a:solidFill>
              </a:rPr>
              <a:t>Give yourself plenty of time to work on your costing and proposal.</a:t>
            </a:r>
          </a:p>
          <a:p>
            <a:pPr marL="457200" indent="-457200" algn="l">
              <a:buFont typeface="Arial" panose="020B0604020202020204" pitchFamily="34" charset="0"/>
              <a:buChar char="•"/>
            </a:pPr>
            <a:r>
              <a:rPr lang="en-GB" sz="1700" dirty="0" smtClean="0">
                <a:solidFill>
                  <a:schemeClr val="tx1"/>
                </a:solidFill>
              </a:rPr>
              <a:t>Pay attention to the budget – some fellowships are capped.</a:t>
            </a:r>
          </a:p>
          <a:p>
            <a:pPr marL="457200" indent="-457200" algn="l">
              <a:buFont typeface="Arial" panose="020B0604020202020204" pitchFamily="34" charset="0"/>
              <a:buChar char="•"/>
            </a:pPr>
            <a:r>
              <a:rPr lang="en-GB" sz="1700" dirty="0" smtClean="0">
                <a:solidFill>
                  <a:schemeClr val="tx1"/>
                </a:solidFill>
              </a:rPr>
              <a:t>Discuss your proposal with your Line Manager and Head of Division to get approval to apply. For fellowships, consider your starting salary grade in this discussion.</a:t>
            </a:r>
          </a:p>
          <a:p>
            <a:pPr marL="457200" indent="-457200" algn="l">
              <a:buFont typeface="Arial" panose="020B0604020202020204" pitchFamily="34" charset="0"/>
              <a:buChar char="•"/>
            </a:pPr>
            <a:r>
              <a:rPr lang="en-GB" sz="1700" dirty="0" smtClean="0">
                <a:solidFill>
                  <a:schemeClr val="tx1"/>
                </a:solidFill>
              </a:rPr>
              <a:t>Don’t forget letters of support.</a:t>
            </a:r>
          </a:p>
          <a:p>
            <a:pPr marL="457200" indent="-457200" algn="l">
              <a:buFont typeface="Arial" panose="020B0604020202020204" pitchFamily="34" charset="0"/>
              <a:buChar char="•"/>
            </a:pPr>
            <a:r>
              <a:rPr lang="en-GB" sz="1700" dirty="0" smtClean="0">
                <a:solidFill>
                  <a:schemeClr val="tx1"/>
                </a:solidFill>
              </a:rPr>
              <a:t>If there are issues with your application, there is a chance it could get rejected outright, or it </a:t>
            </a:r>
            <a:r>
              <a:rPr lang="en-GB" sz="1700" dirty="0" smtClean="0"/>
              <a:t>may</a:t>
            </a:r>
            <a:r>
              <a:rPr lang="en-GB" sz="1700" dirty="0" smtClean="0">
                <a:solidFill>
                  <a:schemeClr val="tx1"/>
                </a:solidFill>
              </a:rPr>
              <a:t> get returned to you to make changes</a:t>
            </a:r>
            <a:r>
              <a:rPr lang="en-GB" sz="1700" dirty="0"/>
              <a:t>. ‘If you’re going to do it right, do it right the first time</a:t>
            </a:r>
            <a:r>
              <a:rPr lang="en-GB" sz="1700" dirty="0" smtClean="0"/>
              <a:t>’.</a:t>
            </a:r>
            <a:endParaRPr lang="en-GB" sz="1700" dirty="0" smtClean="0">
              <a:solidFill>
                <a:schemeClr val="tx1"/>
              </a:solidFill>
            </a:endParaRPr>
          </a:p>
          <a:p>
            <a:pPr marL="457200" indent="-457200" algn="l">
              <a:buFont typeface="Arial" panose="020B0604020202020204" pitchFamily="34" charset="0"/>
              <a:buChar char="•"/>
            </a:pPr>
            <a:r>
              <a:rPr lang="en-GB" sz="1700" dirty="0" smtClean="0"/>
              <a:t>If you ever have any </a:t>
            </a:r>
            <a:r>
              <a:rPr lang="en-GB" sz="1700" dirty="0"/>
              <a:t>questions – just ask!</a:t>
            </a:r>
          </a:p>
          <a:p>
            <a:pPr algn="l"/>
            <a:endParaRPr lang="en-GB" sz="1300" dirty="0" smtClean="0">
              <a:solidFill>
                <a:schemeClr val="tx1"/>
              </a:solidFill>
            </a:endParaRPr>
          </a:p>
        </p:txBody>
      </p:sp>
      <p:sp>
        <p:nvSpPr>
          <p:cNvPr id="4" name="TextBox 3"/>
          <p:cNvSpPr txBox="1"/>
          <p:nvPr/>
        </p:nvSpPr>
        <p:spPr>
          <a:xfrm>
            <a:off x="539552" y="5085184"/>
            <a:ext cx="7560840" cy="830997"/>
          </a:xfrm>
          <a:prstGeom prst="rect">
            <a:avLst/>
          </a:prstGeom>
          <a:noFill/>
        </p:spPr>
        <p:txBody>
          <a:bodyPr wrap="square" rtlCol="0">
            <a:spAutoFit/>
          </a:bodyPr>
          <a:lstStyle/>
          <a:p>
            <a:pPr algn="ctr"/>
            <a:r>
              <a:rPr lang="en-GB" sz="1200" dirty="0" smtClean="0"/>
              <a:t>Useful links:</a:t>
            </a:r>
          </a:p>
          <a:p>
            <a:pPr algn="ctr"/>
            <a:r>
              <a:rPr lang="en-GB" sz="1200" dirty="0" smtClean="0">
                <a:hlinkClick r:id="rId3"/>
              </a:rPr>
              <a:t>Research Support</a:t>
            </a:r>
            <a:r>
              <a:rPr lang="en-GB" sz="1200" dirty="0" smtClean="0"/>
              <a:t> pages on the University website</a:t>
            </a:r>
            <a:endParaRPr lang="en-GB" sz="1200" dirty="0"/>
          </a:p>
          <a:p>
            <a:pPr algn="ctr"/>
            <a:r>
              <a:rPr lang="en-GB" sz="1200" dirty="0" smtClean="0">
                <a:hlinkClick r:id="rId4"/>
              </a:rPr>
              <a:t>Research Professional</a:t>
            </a:r>
            <a:r>
              <a:rPr lang="en-GB" sz="1200" dirty="0" smtClean="0"/>
              <a:t> and </a:t>
            </a:r>
            <a:r>
              <a:rPr lang="en-GB" sz="1200" dirty="0" smtClean="0">
                <a:hlinkClick r:id="rId5"/>
              </a:rPr>
              <a:t>guidance</a:t>
            </a:r>
            <a:r>
              <a:rPr lang="en-GB" sz="1200" dirty="0" smtClean="0"/>
              <a:t> on how to use it  </a:t>
            </a:r>
          </a:p>
          <a:p>
            <a:pPr algn="ctr"/>
            <a:r>
              <a:rPr lang="en-GB" sz="1200" dirty="0" smtClean="0">
                <a:hlinkClick r:id="rId6"/>
              </a:rPr>
              <a:t>Internal funding opportunities</a:t>
            </a:r>
            <a:endParaRPr lang="en-GB" sz="1200" dirty="0" smtClean="0"/>
          </a:p>
        </p:txBody>
      </p:sp>
    </p:spTree>
    <p:extLst>
      <p:ext uri="{BB962C8B-B14F-4D97-AF65-F5344CB8AC3E}">
        <p14:creationId xmlns:p14="http://schemas.microsoft.com/office/powerpoint/2010/main" val="3676619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600" dirty="0" smtClean="0"/>
              <a:t>Any questions?</a:t>
            </a:r>
            <a:endParaRPr lang="en-GB" sz="6600" dirty="0"/>
          </a:p>
        </p:txBody>
      </p:sp>
      <p:sp>
        <p:nvSpPr>
          <p:cNvPr id="3" name="Subtitle 2"/>
          <p:cNvSpPr>
            <a:spLocks noGrp="1"/>
          </p:cNvSpPr>
          <p:nvPr>
            <p:ph type="subTitle" idx="1"/>
          </p:nvPr>
        </p:nvSpPr>
        <p:spPr/>
        <p:txBody>
          <a:bodyPr/>
          <a:lstStyle/>
          <a:p>
            <a:endParaRPr lang="en-GB" dirty="0" smtClean="0">
              <a:hlinkClick r:id="rId3"/>
            </a:endParaRPr>
          </a:p>
          <a:p>
            <a:endParaRPr lang="en-GB" dirty="0">
              <a:hlinkClick r:id="rId3"/>
            </a:endParaRPr>
          </a:p>
          <a:p>
            <a:r>
              <a:rPr lang="en-GB" dirty="0">
                <a:hlinkClick r:id="rId3"/>
              </a:rPr>
              <a:t>r</a:t>
            </a:r>
            <a:r>
              <a:rPr lang="en-GB" dirty="0" smtClean="0">
                <a:hlinkClick r:id="rId3"/>
              </a:rPr>
              <a:t>esearch.applications@ndcn.ox.ac.uk</a:t>
            </a:r>
            <a:endParaRPr lang="en-GB" dirty="0" smtClean="0"/>
          </a:p>
          <a:p>
            <a:endParaRPr lang="en-GB" dirty="0"/>
          </a:p>
        </p:txBody>
      </p:sp>
    </p:spTree>
    <p:extLst>
      <p:ext uri="{BB962C8B-B14F-4D97-AF65-F5344CB8AC3E}">
        <p14:creationId xmlns:p14="http://schemas.microsoft.com/office/powerpoint/2010/main" val="1893802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709C2A94D60A1439430FA2234973086" ma:contentTypeVersion="0" ma:contentTypeDescription="Create a new document." ma:contentTypeScope="" ma:versionID="3ecc57521ba7a5e1f90a6ccce5fb6e3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4FB318-1731-47D0-B2B1-6CD11918F882}">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C59C9413-DDB0-4E9C-998E-0058401B6E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E703D35E-7CCD-43F1-8CBA-06A846617B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1127</TotalTime>
  <Words>1373</Words>
  <Application>Microsoft Office PowerPoint</Application>
  <PresentationFormat>On-screen Show (4:3)</PresentationFormat>
  <Paragraphs>114</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Research Grants  NDCN Applications Process</vt:lpstr>
      <vt:lpstr>PowerPoint Presentation</vt:lpstr>
      <vt:lpstr>PowerPoint Presentation</vt:lpstr>
      <vt:lpstr>PowerPoint Presentation</vt:lpstr>
      <vt:lpstr>PowerPoint Presentation</vt:lpstr>
      <vt:lpstr>Key messages</vt:lpstr>
      <vt:lpstr>Any questions?</vt:lpstr>
    </vt:vector>
  </TitlesOfParts>
  <Company>MSDIT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Deirdre Newman</dc:creator>
  <cp:lastModifiedBy>Alice Clare</cp:lastModifiedBy>
  <cp:revision>41</cp:revision>
  <dcterms:created xsi:type="dcterms:W3CDTF">2022-03-09T08:43:44Z</dcterms:created>
  <dcterms:modified xsi:type="dcterms:W3CDTF">2022-03-17T17:52:53Z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0x0101003709C2A94D60A1439430FA2234973086</vt:lpwstr>
  </property>
</Properties>
</file>