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350" r:id="rId3"/>
    <p:sldId id="349" r:id="rId4"/>
    <p:sldId id="374" r:id="rId5"/>
    <p:sldId id="373" r:id="rId6"/>
    <p:sldId id="278" r:id="rId7"/>
    <p:sldId id="279" r:id="rId8"/>
    <p:sldId id="292" r:id="rId9"/>
    <p:sldId id="286" r:id="rId10"/>
    <p:sldId id="295" r:id="rId11"/>
    <p:sldId id="291" r:id="rId12"/>
    <p:sldId id="285" r:id="rId13"/>
    <p:sldId id="290" r:id="rId14"/>
    <p:sldId id="302" r:id="rId15"/>
    <p:sldId id="303" r:id="rId16"/>
    <p:sldId id="318" r:id="rId17"/>
    <p:sldId id="326" r:id="rId18"/>
    <p:sldId id="325" r:id="rId19"/>
    <p:sldId id="375" r:id="rId20"/>
    <p:sldId id="338" r:id="rId21"/>
    <p:sldId id="358" r:id="rId22"/>
    <p:sldId id="359" r:id="rId23"/>
    <p:sldId id="370" r:id="rId24"/>
    <p:sldId id="371" r:id="rId25"/>
    <p:sldId id="339" r:id="rId26"/>
    <p:sldId id="340" r:id="rId27"/>
    <p:sldId id="341" r:id="rId28"/>
    <p:sldId id="361" r:id="rId29"/>
    <p:sldId id="342" r:id="rId30"/>
    <p:sldId id="343" r:id="rId31"/>
    <p:sldId id="344" r:id="rId32"/>
    <p:sldId id="345" r:id="rId33"/>
    <p:sldId id="346" r:id="rId34"/>
    <p:sldId id="347" r:id="rId35"/>
    <p:sldId id="258" r:id="rId36"/>
    <p:sldId id="259" r:id="rId37"/>
    <p:sldId id="261" r:id="rId38"/>
    <p:sldId id="284" r:id="rId39"/>
    <p:sldId id="263" r:id="rId40"/>
    <p:sldId id="264" r:id="rId41"/>
    <p:sldId id="266" r:id="rId42"/>
    <p:sldId id="265" r:id="rId43"/>
    <p:sldId id="366" r:id="rId44"/>
    <p:sldId id="267" r:id="rId45"/>
    <p:sldId id="268" r:id="rId46"/>
    <p:sldId id="269" r:id="rId47"/>
    <p:sldId id="270" r:id="rId48"/>
    <p:sldId id="271" r:id="rId49"/>
    <p:sldId id="272" r:id="rId50"/>
    <p:sldId id="273" r:id="rId51"/>
    <p:sldId id="274" r:id="rId52"/>
    <p:sldId id="275" r:id="rId53"/>
    <p:sldId id="276" r:id="rId54"/>
    <p:sldId id="362" r:id="rId55"/>
    <p:sldId id="365" r:id="rId56"/>
    <p:sldId id="307"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179E"/>
    <a:srgbClr val="003399"/>
    <a:srgbClr val="CCECFF"/>
    <a:srgbClr val="99CCFF"/>
    <a:srgbClr val="C0F8D0"/>
    <a:srgbClr val="B0F3B8"/>
    <a:srgbClr val="BFFFC2"/>
    <a:srgbClr val="2A1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22"/>
    <p:restoredTop sz="94596"/>
  </p:normalViewPr>
  <p:slideViewPr>
    <p:cSldViewPr>
      <p:cViewPr varScale="1">
        <p:scale>
          <a:sx n="69" d="100"/>
          <a:sy n="69" d="100"/>
        </p:scale>
        <p:origin x="162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BD38BC-76D2-4290-9329-F40A172BE876}" type="datetimeFigureOut">
              <a:rPr lang="en-GB" smtClean="0"/>
              <a:t>22/10/2020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0AB9C3-C824-4BCA-A41F-61AA63B77EB5}" type="slidenum">
              <a:rPr lang="en-GB" smtClean="0"/>
              <a:t>‹#›</a:t>
            </a:fld>
            <a:endParaRPr lang="en-GB"/>
          </a:p>
        </p:txBody>
      </p:sp>
    </p:spTree>
    <p:extLst>
      <p:ext uri="{BB962C8B-B14F-4D97-AF65-F5344CB8AC3E}">
        <p14:creationId xmlns:p14="http://schemas.microsoft.com/office/powerpoint/2010/main" val="511319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a:lstStyle/>
          <a:p>
            <a:pPr eaLnBrk="1" hangingPunct="1">
              <a:spcBef>
                <a:spcPct val="0"/>
              </a:spcBef>
            </a:pPr>
            <a:endParaRPr lang="en-US" sz="2400">
              <a:latin typeface="Arial" pitchFamily="34" charset="0"/>
              <a:ea typeface="ＭＳ Ｐゴシック" charset="-128"/>
            </a:endParaRPr>
          </a:p>
        </p:txBody>
      </p:sp>
      <p:sp>
        <p:nvSpPr>
          <p:cNvPr id="53251" name="Slide Number Placeholder 3"/>
          <p:cNvSpPr>
            <a:spLocks noGrp="1"/>
          </p:cNvSpPr>
          <p:nvPr>
            <p:ph type="sldNum" sz="quarter" idx="5"/>
          </p:nvPr>
        </p:nvSpPr>
        <p:spPr bwMode="auto">
          <a:noFill/>
          <a:ln>
            <a:miter lim="800000"/>
            <a:headEnd/>
            <a:tailEnd/>
          </a:ln>
        </p:spPr>
        <p:txBody>
          <a:bodyPr/>
          <a:lstStyle/>
          <a:p>
            <a:fld id="{E93E53C7-D08F-4A9B-86F2-2B8FAAA3A3E4}" type="slidenum">
              <a:rPr lang="en-GB"/>
              <a:pPr/>
              <a:t>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a:lstStyle/>
          <a:p>
            <a:pPr eaLnBrk="1" hangingPunct="1">
              <a:spcBef>
                <a:spcPct val="0"/>
              </a:spcBef>
            </a:pPr>
            <a:endParaRPr lang="en-US" sz="2400">
              <a:latin typeface="Arial" pitchFamily="34" charset="0"/>
              <a:ea typeface="ＭＳ Ｐゴシック" charset="-128"/>
            </a:endParaRPr>
          </a:p>
        </p:txBody>
      </p:sp>
      <p:sp>
        <p:nvSpPr>
          <p:cNvPr id="55299" name="Slide Number Placeholder 3"/>
          <p:cNvSpPr>
            <a:spLocks noGrp="1"/>
          </p:cNvSpPr>
          <p:nvPr>
            <p:ph type="sldNum" sz="quarter" idx="5"/>
          </p:nvPr>
        </p:nvSpPr>
        <p:spPr bwMode="auto">
          <a:noFill/>
          <a:ln>
            <a:miter lim="800000"/>
            <a:headEnd/>
            <a:tailEnd/>
          </a:ln>
        </p:spPr>
        <p:txBody>
          <a:bodyPr/>
          <a:lstStyle/>
          <a:p>
            <a:fld id="{5F04F71F-6F86-4A70-91F8-DD88D4CF42B3}" type="slidenum">
              <a:rPr lang="en-GB"/>
              <a:pPr/>
              <a:t>7</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BE6B8C-9FFD-5844-A846-D20D9D4263F2}" type="slidenum">
              <a:rPr lang="en-GB"/>
              <a:pPr/>
              <a:t>9</a:t>
            </a:fld>
            <a:endParaRPr lang="en-GB"/>
          </a:p>
        </p:txBody>
      </p:sp>
      <p:sp>
        <p:nvSpPr>
          <p:cNvPr id="452610"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 xmlns:ma14="http://schemas.microsoft.com/office/mac/drawingml/2011/main" val="1"/>
            </a:ext>
          </a:extLst>
        </p:spPr>
      </p:sp>
      <p:sp>
        <p:nvSpPr>
          <p:cNvPr id="452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322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C782E2-B8BE-4E23-9066-3AF0C19A52D2}" type="slidenum">
              <a:rPr lang="de-DE" smtClean="0"/>
              <a:pPr/>
              <a:t>10</a:t>
            </a:fld>
            <a:endParaRPr lang="de-DE"/>
          </a:p>
        </p:txBody>
      </p:sp>
    </p:spTree>
    <p:extLst>
      <p:ext uri="{BB962C8B-B14F-4D97-AF65-F5344CB8AC3E}">
        <p14:creationId xmlns:p14="http://schemas.microsoft.com/office/powerpoint/2010/main" val="126319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356EB464-0216-4B4C-8E4E-0532B08781E4}"/>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F454CD41-8DEC-4054-9CEE-A92A65B00044}"/>
              </a:ext>
            </a:extLst>
          </p:cNvPr>
          <p:cNvSpPr>
            <a:spLocks noGrp="1"/>
          </p:cNvSpPr>
          <p:nvPr>
            <p:ph type="body" idx="1"/>
          </p:nvPr>
        </p:nvSpPr>
        <p:spPr/>
        <p:txBody>
          <a:bodyPr>
            <a:normAutofit fontScale="70000" lnSpcReduction="20000"/>
          </a:bodyPr>
          <a:lstStyle/>
          <a:p>
            <a:pPr eaLnBrk="1" hangingPunct="1">
              <a:defRPr/>
            </a:pPr>
            <a:r>
              <a:rPr lang="en-GB" dirty="0"/>
              <a:t>Patient: 	First TIA or stroke</a:t>
            </a:r>
          </a:p>
          <a:p>
            <a:pPr lvl="1" eaLnBrk="1" hangingPunct="1">
              <a:defRPr/>
            </a:pPr>
            <a:r>
              <a:rPr lang="en-GB" dirty="0"/>
              <a:t>	Over 18, no upper age limit</a:t>
            </a:r>
          </a:p>
          <a:p>
            <a:pPr lvl="1" eaLnBrk="1" hangingPunct="1">
              <a:defRPr/>
            </a:pPr>
            <a:r>
              <a:rPr lang="en-GB" dirty="0"/>
              <a:t>	Consent / Assent</a:t>
            </a:r>
          </a:p>
          <a:p>
            <a:pPr lvl="1" eaLnBrk="1" hangingPunct="1">
              <a:defRPr/>
            </a:pPr>
            <a:r>
              <a:rPr lang="en-GB" dirty="0"/>
              <a:t>	Able to attempt home BP monitoring themselves or with help</a:t>
            </a:r>
          </a:p>
          <a:p>
            <a:pPr eaLnBrk="1" hangingPunct="1">
              <a:lnSpc>
                <a:spcPct val="90000"/>
              </a:lnSpc>
              <a:defRPr/>
            </a:pPr>
            <a:r>
              <a:rPr lang="en-GB" dirty="0"/>
              <a:t>	BP taken and treatment started at clinic</a:t>
            </a:r>
          </a:p>
          <a:p>
            <a:pPr eaLnBrk="1" hangingPunct="1">
              <a:lnSpc>
                <a:spcPct val="90000"/>
              </a:lnSpc>
              <a:defRPr/>
            </a:pPr>
            <a:endParaRPr lang="en-GB" dirty="0"/>
          </a:p>
          <a:p>
            <a:pPr eaLnBrk="1" hangingPunct="1">
              <a:lnSpc>
                <a:spcPct val="90000"/>
              </a:lnSpc>
              <a:defRPr/>
            </a:pPr>
            <a:r>
              <a:rPr lang="en-GB" dirty="0"/>
              <a:t>Equipment: Receive 	Bluetooth monitor</a:t>
            </a:r>
          </a:p>
          <a:p>
            <a:pPr lvl="1" eaLnBrk="1" hangingPunct="1">
              <a:lnSpc>
                <a:spcPct val="90000"/>
              </a:lnSpc>
              <a:defRPr/>
            </a:pPr>
            <a:r>
              <a:rPr lang="en-GB" dirty="0"/>
              <a:t>		Appropriate cuff</a:t>
            </a:r>
          </a:p>
          <a:p>
            <a:pPr lvl="1" eaLnBrk="1" hangingPunct="1">
              <a:lnSpc>
                <a:spcPct val="90000"/>
              </a:lnSpc>
              <a:defRPr/>
            </a:pPr>
            <a:r>
              <a:rPr lang="en-GB" dirty="0"/>
              <a:t>		Information sheet / training</a:t>
            </a:r>
          </a:p>
          <a:p>
            <a:pPr eaLnBrk="1" hangingPunct="1">
              <a:lnSpc>
                <a:spcPct val="90000"/>
              </a:lnSpc>
              <a:defRPr/>
            </a:pPr>
            <a:endParaRPr lang="en-GB" dirty="0"/>
          </a:p>
          <a:p>
            <a:pPr eaLnBrk="1" hangingPunct="1">
              <a:lnSpc>
                <a:spcPct val="90000"/>
              </a:lnSpc>
              <a:defRPr/>
            </a:pPr>
            <a:r>
              <a:rPr lang="en-GB" dirty="0"/>
              <a:t>		BP taken once in each arm</a:t>
            </a:r>
          </a:p>
          <a:p>
            <a:pPr lvl="1" eaLnBrk="1" hangingPunct="1">
              <a:lnSpc>
                <a:spcPct val="90000"/>
              </a:lnSpc>
              <a:defRPr/>
            </a:pPr>
            <a:r>
              <a:rPr lang="en-GB" dirty="0"/>
              <a:t>			Non-dominant arm used unless ≥20mmHg difference in systolic between arms Contraindication e.g. Reduced sensation</a:t>
            </a:r>
          </a:p>
          <a:p>
            <a:pPr eaLnBrk="1" hangingPunct="1">
              <a:lnSpc>
                <a:spcPct val="80000"/>
              </a:lnSpc>
              <a:defRPr/>
            </a:pPr>
            <a:endParaRPr lang="en-GB" dirty="0"/>
          </a:p>
          <a:p>
            <a:pPr eaLnBrk="1" hangingPunct="1">
              <a:lnSpc>
                <a:spcPct val="80000"/>
              </a:lnSpc>
              <a:defRPr/>
            </a:pPr>
            <a:r>
              <a:rPr lang="en-GB" dirty="0"/>
              <a:t>Protocol: 	Patients asked to measure BP </a:t>
            </a:r>
          </a:p>
          <a:p>
            <a:pPr lvl="1" eaLnBrk="1" hangingPunct="1">
              <a:lnSpc>
                <a:spcPct val="80000"/>
              </a:lnSpc>
              <a:defRPr/>
            </a:pPr>
            <a:r>
              <a:rPr lang="en-GB" dirty="0"/>
              <a:t>	x3 in 10 minutes, 3 times a day:</a:t>
            </a:r>
          </a:p>
          <a:p>
            <a:pPr lvl="1" eaLnBrk="1" hangingPunct="1">
              <a:lnSpc>
                <a:spcPct val="80000"/>
              </a:lnSpc>
              <a:defRPr/>
            </a:pPr>
            <a:r>
              <a:rPr lang="en-GB" dirty="0"/>
              <a:t>	Set 1: after wakening (usually before anti-</a:t>
            </a:r>
            <a:r>
              <a:rPr lang="en-GB" dirty="0" err="1"/>
              <a:t>hypertensives</a:t>
            </a:r>
            <a:r>
              <a:rPr lang="en-GB" dirty="0"/>
              <a:t> taken)</a:t>
            </a:r>
          </a:p>
          <a:p>
            <a:pPr lvl="1" eaLnBrk="1" hangingPunct="1">
              <a:lnSpc>
                <a:spcPct val="80000"/>
              </a:lnSpc>
              <a:defRPr/>
            </a:pPr>
            <a:r>
              <a:rPr lang="en-GB" dirty="0"/>
              <a:t>	Set 2: mid morning –10 am if possible</a:t>
            </a:r>
          </a:p>
          <a:p>
            <a:pPr lvl="1" eaLnBrk="1" hangingPunct="1">
              <a:lnSpc>
                <a:spcPct val="80000"/>
              </a:lnSpc>
              <a:defRPr/>
            </a:pPr>
            <a:r>
              <a:rPr lang="en-GB" dirty="0"/>
              <a:t>	Set 3: Just before bed</a:t>
            </a:r>
          </a:p>
          <a:p>
            <a:pPr eaLnBrk="1" hangingPunct="1">
              <a:lnSpc>
                <a:spcPct val="80000"/>
              </a:lnSpc>
              <a:defRPr/>
            </a:pPr>
            <a:endParaRPr lang="en-GB" dirty="0"/>
          </a:p>
          <a:p>
            <a:pPr eaLnBrk="1" hangingPunct="1">
              <a:lnSpc>
                <a:spcPct val="80000"/>
              </a:lnSpc>
              <a:defRPr/>
            </a:pPr>
            <a:r>
              <a:rPr lang="en-GB" dirty="0"/>
              <a:t>	To take readings </a:t>
            </a:r>
          </a:p>
          <a:p>
            <a:pPr lvl="1" eaLnBrk="1" hangingPunct="1">
              <a:lnSpc>
                <a:spcPct val="80000"/>
              </a:lnSpc>
              <a:defRPr/>
            </a:pPr>
            <a:r>
              <a:rPr lang="en-GB" dirty="0"/>
              <a:t>	After rest</a:t>
            </a:r>
          </a:p>
          <a:p>
            <a:pPr lvl="1" eaLnBrk="1" hangingPunct="1">
              <a:lnSpc>
                <a:spcPct val="80000"/>
              </a:lnSpc>
              <a:defRPr/>
            </a:pPr>
            <a:r>
              <a:rPr lang="en-GB" dirty="0"/>
              <a:t>	Sitting at a table if possible</a:t>
            </a:r>
          </a:p>
          <a:p>
            <a:pPr lvl="1" eaLnBrk="1" hangingPunct="1">
              <a:lnSpc>
                <a:spcPct val="80000"/>
              </a:lnSpc>
              <a:defRPr/>
            </a:pPr>
            <a:r>
              <a:rPr lang="en-GB" dirty="0"/>
              <a:t>	Be quiet and still </a:t>
            </a:r>
          </a:p>
          <a:p>
            <a:pPr lvl="1" eaLnBrk="1" hangingPunct="1">
              <a:lnSpc>
                <a:spcPct val="80000"/>
              </a:lnSpc>
              <a:defRPr/>
            </a:pPr>
            <a:r>
              <a:rPr lang="en-GB" dirty="0"/>
              <a:t>	Using same arm each time</a:t>
            </a:r>
          </a:p>
          <a:p>
            <a:pPr lvl="1" eaLnBrk="1" hangingPunct="1">
              <a:lnSpc>
                <a:spcPct val="80000"/>
              </a:lnSpc>
              <a:defRPr/>
            </a:pPr>
            <a:endParaRPr lang="en-GB" dirty="0"/>
          </a:p>
          <a:p>
            <a:pPr eaLnBrk="1" hangingPunct="1">
              <a:lnSpc>
                <a:spcPct val="80000"/>
              </a:lnSpc>
              <a:defRPr/>
            </a:pPr>
            <a:r>
              <a:rPr lang="en-GB" dirty="0"/>
              <a:t>	BPs checked each working day</a:t>
            </a:r>
          </a:p>
          <a:p>
            <a:pPr eaLnBrk="1" hangingPunct="1">
              <a:lnSpc>
                <a:spcPct val="80000"/>
              </a:lnSpc>
              <a:defRPr/>
            </a:pPr>
            <a:endParaRPr lang="en-GB" dirty="0"/>
          </a:p>
          <a:p>
            <a:pPr eaLnBrk="1" hangingPunct="1">
              <a:lnSpc>
                <a:spcPct val="80000"/>
              </a:lnSpc>
              <a:defRPr/>
            </a:pPr>
            <a:r>
              <a:rPr lang="en-GB" dirty="0"/>
              <a:t>	Telephone patient if readings 	Absent - Was BP measured? Any technical problems?</a:t>
            </a:r>
          </a:p>
          <a:p>
            <a:pPr lvl="1" eaLnBrk="1" hangingPunct="1">
              <a:lnSpc>
                <a:spcPct val="80000"/>
              </a:lnSpc>
              <a:defRPr/>
            </a:pPr>
            <a:r>
              <a:rPr lang="en-GB" dirty="0"/>
              <a:t>				High - Can they account for them?</a:t>
            </a:r>
          </a:p>
          <a:p>
            <a:pPr lvl="1" eaLnBrk="1" hangingPunct="1">
              <a:lnSpc>
                <a:spcPct val="80000"/>
              </a:lnSpc>
              <a:defRPr/>
            </a:pPr>
            <a:endParaRPr lang="en-US" dirty="0"/>
          </a:p>
          <a:p>
            <a:pPr eaLnBrk="1" hangingPunct="1">
              <a:lnSpc>
                <a:spcPct val="80000"/>
              </a:lnSpc>
              <a:defRPr/>
            </a:pPr>
            <a:r>
              <a:rPr lang="en-GB" dirty="0"/>
              <a:t>	BPs above 130/80 mmHg treated unless contraindications e.g. posterior circulation </a:t>
            </a:r>
            <a:r>
              <a:rPr lang="en-GB" dirty="0" err="1"/>
              <a:t>stenosis</a:t>
            </a:r>
            <a:r>
              <a:rPr lang="en-GB" dirty="0"/>
              <a:t> </a:t>
            </a:r>
          </a:p>
          <a:p>
            <a:pPr eaLnBrk="1" hangingPunct="1">
              <a:lnSpc>
                <a:spcPct val="80000"/>
              </a:lnSpc>
              <a:defRPr/>
            </a:pPr>
            <a:endParaRPr lang="en-GB" dirty="0"/>
          </a:p>
          <a:p>
            <a:pPr eaLnBrk="1" hangingPunct="1">
              <a:lnSpc>
                <a:spcPct val="80000"/>
              </a:lnSpc>
              <a:defRPr/>
            </a:pPr>
            <a:r>
              <a:rPr lang="en-GB" dirty="0"/>
              <a:t>	Anti-</a:t>
            </a:r>
            <a:r>
              <a:rPr lang="en-GB" dirty="0" err="1"/>
              <a:t>hypertensives</a:t>
            </a:r>
            <a:r>
              <a:rPr lang="en-GB" dirty="0"/>
              <a:t> changed by:	Phoning patient to increase dose of current medication</a:t>
            </a:r>
          </a:p>
          <a:p>
            <a:pPr lvl="1" eaLnBrk="1" hangingPunct="1">
              <a:lnSpc>
                <a:spcPct val="80000"/>
              </a:lnSpc>
              <a:defRPr/>
            </a:pPr>
            <a:r>
              <a:rPr lang="en-GB" dirty="0"/>
              <a:t>				Sending prescription for a new medication</a:t>
            </a:r>
          </a:p>
          <a:p>
            <a:pPr lvl="1" eaLnBrk="1" hangingPunct="1">
              <a:lnSpc>
                <a:spcPct val="80000"/>
              </a:lnSpc>
              <a:defRPr/>
            </a:pPr>
            <a:r>
              <a:rPr lang="en-GB" dirty="0"/>
              <a:t>				Making recommendations to GP</a:t>
            </a:r>
          </a:p>
          <a:p>
            <a:pPr eaLnBrk="1" hangingPunct="1">
              <a:lnSpc>
                <a:spcPct val="80000"/>
              </a:lnSpc>
              <a:defRPr/>
            </a:pPr>
            <a:endParaRPr lang="en-GB" dirty="0"/>
          </a:p>
          <a:p>
            <a:pPr eaLnBrk="1" hangingPunct="1">
              <a:lnSpc>
                <a:spcPct val="80000"/>
              </a:lnSpc>
              <a:defRPr/>
            </a:pPr>
            <a:r>
              <a:rPr lang="en-GB" dirty="0"/>
              <a:t>	BP’s discussed with a hypertension specialist if required</a:t>
            </a:r>
          </a:p>
          <a:p>
            <a:pPr eaLnBrk="1" hangingPunct="1">
              <a:lnSpc>
                <a:spcPct val="80000"/>
              </a:lnSpc>
              <a:defRPr/>
            </a:pPr>
            <a:endParaRPr lang="en-US" dirty="0"/>
          </a:p>
          <a:p>
            <a:pPr eaLnBrk="1" hangingPunct="1">
              <a:lnSpc>
                <a:spcPct val="80000"/>
              </a:lnSpc>
              <a:defRPr/>
            </a:pPr>
            <a:r>
              <a:rPr lang="en-GB" dirty="0"/>
              <a:t>	Patients asked to use Bluetooth for 1 month or until BP control optimized </a:t>
            </a:r>
          </a:p>
          <a:p>
            <a:pPr eaLnBrk="1" hangingPunct="1">
              <a:lnSpc>
                <a:spcPct val="80000"/>
              </a:lnSpc>
              <a:defRPr/>
            </a:pPr>
            <a:r>
              <a:rPr lang="en-GB" dirty="0"/>
              <a:t>	Then use standard BP monitor to maintain control	Weekly until 1 year</a:t>
            </a:r>
          </a:p>
          <a:p>
            <a:pPr lvl="1" eaLnBrk="1" hangingPunct="1">
              <a:lnSpc>
                <a:spcPct val="80000"/>
              </a:lnSpc>
              <a:defRPr/>
            </a:pPr>
            <a:r>
              <a:rPr lang="en-GB" dirty="0"/>
              <a:t>					Monthly until 2 years</a:t>
            </a:r>
          </a:p>
          <a:p>
            <a:pPr eaLnBrk="1" hangingPunct="1">
              <a:lnSpc>
                <a:spcPct val="80000"/>
              </a:lnSpc>
              <a:defRPr/>
            </a:pPr>
            <a:endParaRPr lang="en-GB" dirty="0"/>
          </a:p>
          <a:p>
            <a:pPr eaLnBrk="1" hangingPunct="1">
              <a:lnSpc>
                <a:spcPct val="80000"/>
              </a:lnSpc>
              <a:defRPr/>
            </a:pPr>
            <a:r>
              <a:rPr lang="en-GB" dirty="0"/>
              <a:t>	Patients reviewed</a:t>
            </a:r>
          </a:p>
          <a:p>
            <a:pPr lvl="1" eaLnBrk="1" hangingPunct="1">
              <a:lnSpc>
                <a:spcPct val="80000"/>
              </a:lnSpc>
              <a:defRPr/>
            </a:pPr>
            <a:r>
              <a:rPr lang="en-GB" dirty="0"/>
              <a:t>		In hospital, home, by telephone</a:t>
            </a:r>
          </a:p>
          <a:p>
            <a:pPr lvl="1" eaLnBrk="1" hangingPunct="1">
              <a:lnSpc>
                <a:spcPct val="80000"/>
              </a:lnSpc>
              <a:defRPr/>
            </a:pPr>
            <a:r>
              <a:rPr lang="en-GB" dirty="0"/>
              <a:t>		1, 3, 6, 12 and 60 months (as part of OXVASC)</a:t>
            </a:r>
          </a:p>
          <a:p>
            <a:pPr lvl="1" eaLnBrk="1" hangingPunct="1">
              <a:lnSpc>
                <a:spcPct val="80000"/>
              </a:lnSpc>
              <a:defRPr/>
            </a:pPr>
            <a:r>
              <a:rPr lang="en-GB" dirty="0"/>
              <a:t>		2 BPs taken routinely each time</a:t>
            </a:r>
          </a:p>
          <a:p>
            <a:pPr lvl="1" eaLnBrk="1" hangingPunct="1">
              <a:lnSpc>
                <a:spcPct val="80000"/>
              </a:lnSpc>
              <a:defRPr/>
            </a:pPr>
            <a:r>
              <a:rPr lang="en-GB" dirty="0"/>
              <a:t>		Ambulatory BP monitoring at 1 and 12 months (in same arm as </a:t>
            </a:r>
            <a:r>
              <a:rPr lang="en-GB" dirty="0" err="1"/>
              <a:t>bluetooth</a:t>
            </a:r>
            <a:r>
              <a:rPr lang="en-GB" dirty="0"/>
              <a:t>)</a:t>
            </a:r>
          </a:p>
          <a:p>
            <a:pPr lvl="1" eaLnBrk="1" hangingPunct="1">
              <a:lnSpc>
                <a:spcPct val="80000"/>
              </a:lnSpc>
              <a:defRPr/>
            </a:pPr>
            <a:r>
              <a:rPr lang="en-GB" dirty="0"/>
              <a:t>		Check for admissions, recurrent events, changes in medications, blood tests etc.</a:t>
            </a:r>
          </a:p>
          <a:p>
            <a:pPr lvl="1" eaLnBrk="1" hangingPunct="1">
              <a:lnSpc>
                <a:spcPct val="90000"/>
              </a:lnSpc>
              <a:defRPr/>
            </a:pPr>
            <a:endParaRPr lang="en-GB" dirty="0"/>
          </a:p>
          <a:p>
            <a:pPr>
              <a:defRPr/>
            </a:pPr>
            <a:endParaRPr lang="en-US" dirty="0"/>
          </a:p>
        </p:txBody>
      </p:sp>
      <p:sp>
        <p:nvSpPr>
          <p:cNvPr id="197636" name="Slide Number Placeholder 3">
            <a:extLst>
              <a:ext uri="{FF2B5EF4-FFF2-40B4-BE49-F238E27FC236}">
                <a16:creationId xmlns:a16="http://schemas.microsoft.com/office/drawing/2014/main" id="{AC725992-2D94-4CE8-B09E-B16C7C58C54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1363" indent="-284163">
              <a:spcBef>
                <a:spcPct val="30000"/>
              </a:spcBef>
              <a:defRPr sz="1200">
                <a:solidFill>
                  <a:schemeClr val="tx1"/>
                </a:solidFill>
                <a:latin typeface="Times New Roman" panose="02020603050405020304" pitchFamily="18" charset="0"/>
              </a:defRPr>
            </a:lvl2pPr>
            <a:lvl3pPr marL="1141413" indent="-227013">
              <a:spcBef>
                <a:spcPct val="30000"/>
              </a:spcBef>
              <a:defRPr sz="1200">
                <a:solidFill>
                  <a:schemeClr val="tx1"/>
                </a:solidFill>
                <a:latin typeface="Times New Roman" panose="02020603050405020304" pitchFamily="18" charset="0"/>
              </a:defRPr>
            </a:lvl3pPr>
            <a:lvl4pPr marL="1598613" indent="-227013">
              <a:spcBef>
                <a:spcPct val="30000"/>
              </a:spcBef>
              <a:defRPr sz="1200">
                <a:solidFill>
                  <a:schemeClr val="tx1"/>
                </a:solidFill>
                <a:latin typeface="Times New Roman" panose="02020603050405020304" pitchFamily="18" charset="0"/>
              </a:defRPr>
            </a:lvl4pPr>
            <a:lvl5pPr marL="2055813" indent="-227013">
              <a:spcBef>
                <a:spcPct val="30000"/>
              </a:spcBef>
              <a:defRPr sz="1200">
                <a:solidFill>
                  <a:schemeClr val="tx1"/>
                </a:solidFill>
                <a:latin typeface="Times New Roman" panose="02020603050405020304" pitchFamily="18" charset="0"/>
              </a:defRPr>
            </a:lvl5pPr>
            <a:lvl6pPr marL="2513013" indent="-227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C2DAC3-8166-48AB-815D-A6BBC09450CD}" type="slidenum">
              <a:rPr lang="en-US" altLang="en-US">
                <a:solidFill>
                  <a:srgbClr val="000000"/>
                </a:solidFill>
                <a:latin typeface="Arial" panose="020B0604020202020204" pitchFamily="34" charset="0"/>
              </a:rPr>
              <a:pPr>
                <a:spcBef>
                  <a:spcPct val="0"/>
                </a:spcBef>
              </a:pPr>
              <a:t>17</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290262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916CA5-E09C-43D7-928B-700709E71F1B}" type="datetimeFigureOut">
              <a:rPr lang="en-GB" smtClean="0"/>
              <a:t>22/10/2020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A90E6B-6F31-4510-87B0-79B18FD889E1}" type="slidenum">
              <a:rPr lang="en-GB" smtClean="0"/>
              <a:t>‹#›</a:t>
            </a:fld>
            <a:endParaRPr lang="en-GB"/>
          </a:p>
        </p:txBody>
      </p:sp>
      <p:grpSp>
        <p:nvGrpSpPr>
          <p:cNvPr id="7" name="Group 6">
            <a:extLst>
              <a:ext uri="{FF2B5EF4-FFF2-40B4-BE49-F238E27FC236}">
                <a16:creationId xmlns:a16="http://schemas.microsoft.com/office/drawing/2014/main" id="{7EDA8DFC-7EF3-9947-A35B-95D5B8524C6E}"/>
              </a:ext>
            </a:extLst>
          </p:cNvPr>
          <p:cNvGrpSpPr/>
          <p:nvPr userDrawn="1"/>
        </p:nvGrpSpPr>
        <p:grpSpPr>
          <a:xfrm>
            <a:off x="0" y="0"/>
            <a:ext cx="9144000" cy="1235075"/>
            <a:chOff x="0" y="-66259"/>
            <a:chExt cx="9144000" cy="1235075"/>
          </a:xfrm>
        </p:grpSpPr>
        <p:sp>
          <p:nvSpPr>
            <p:cNvPr id="8" name="Freeform 24">
              <a:extLst>
                <a:ext uri="{FF2B5EF4-FFF2-40B4-BE49-F238E27FC236}">
                  <a16:creationId xmlns:a16="http://schemas.microsoft.com/office/drawing/2014/main" id="{46EE0519-5A00-F945-936A-E954135341C9}"/>
                </a:ext>
              </a:extLst>
            </p:cNvPr>
            <p:cNvSpPr>
              <a:spLocks/>
            </p:cNvSpPr>
            <p:nvPr/>
          </p:nvSpPr>
          <p:spPr bwMode="auto">
            <a:xfrm>
              <a:off x="0" y="-66259"/>
              <a:ext cx="9144000" cy="1235075"/>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rgbClr val="002855"/>
            </a:solidFill>
            <a:ln>
              <a:noFill/>
            </a:ln>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99EEEB81-551D-1644-A976-C7C85C148B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420182" y="514785"/>
              <a:ext cx="257986" cy="303133"/>
            </a:xfrm>
            <a:prstGeom prst="rect">
              <a:avLst/>
            </a:prstGeom>
          </p:spPr>
        </p:pic>
      </p:grpSp>
    </p:spTree>
    <p:extLst>
      <p:ext uri="{BB962C8B-B14F-4D97-AF65-F5344CB8AC3E}">
        <p14:creationId xmlns:p14="http://schemas.microsoft.com/office/powerpoint/2010/main" val="1517620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925" y="845840"/>
            <a:ext cx="8229600" cy="1143000"/>
          </a:xfrm>
        </p:spPr>
        <p:txBody>
          <a:bodyPr/>
          <a:lstStyle>
            <a:lvl1pPr>
              <a:defRPr baseline="0"/>
            </a:lvl1pPr>
          </a:lstStyle>
          <a:p>
            <a:r>
              <a:rPr lang="en-US" dirty="0"/>
              <a:t>Click to edit Master title style</a:t>
            </a:r>
            <a:endParaRPr lang="en-GB" dirty="0"/>
          </a:p>
        </p:txBody>
      </p:sp>
      <p:sp>
        <p:nvSpPr>
          <p:cNvPr id="3" name="Content Placeholder 2"/>
          <p:cNvSpPr>
            <a:spLocks noGrp="1"/>
          </p:cNvSpPr>
          <p:nvPr>
            <p:ph idx="1"/>
          </p:nvPr>
        </p:nvSpPr>
        <p:spPr>
          <a:xfrm>
            <a:off x="435496" y="2072290"/>
            <a:ext cx="8229600" cy="40190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A6916CA5-E09C-43D7-928B-700709E71F1B}" type="datetimeFigureOut">
              <a:rPr lang="en-GB" smtClean="0"/>
              <a:t>22/10/2020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A90E6B-6F31-4510-87B0-79B18FD889E1}" type="slidenum">
              <a:rPr lang="en-GB" smtClean="0"/>
              <a:t>‹#›</a:t>
            </a:fld>
            <a:endParaRPr lang="en-GB"/>
          </a:p>
        </p:txBody>
      </p:sp>
      <p:grpSp>
        <p:nvGrpSpPr>
          <p:cNvPr id="7" name="Group 6">
            <a:extLst>
              <a:ext uri="{FF2B5EF4-FFF2-40B4-BE49-F238E27FC236}">
                <a16:creationId xmlns:a16="http://schemas.microsoft.com/office/drawing/2014/main" id="{6B24312D-EC9F-DC4D-95A0-D966B8F0BE58}"/>
              </a:ext>
            </a:extLst>
          </p:cNvPr>
          <p:cNvGrpSpPr/>
          <p:nvPr userDrawn="1"/>
        </p:nvGrpSpPr>
        <p:grpSpPr>
          <a:xfrm>
            <a:off x="0" y="-1588"/>
            <a:ext cx="9144000" cy="741363"/>
            <a:chOff x="0" y="-1588"/>
            <a:chExt cx="9144000" cy="741363"/>
          </a:xfrm>
        </p:grpSpPr>
        <p:sp>
          <p:nvSpPr>
            <p:cNvPr id="8" name="Freeform 5">
              <a:extLst>
                <a:ext uri="{FF2B5EF4-FFF2-40B4-BE49-F238E27FC236}">
                  <a16:creationId xmlns:a16="http://schemas.microsoft.com/office/drawing/2014/main" id="{C68ABFB9-4360-3B43-8C45-EEAC8AD1230B}"/>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2855"/>
            </a:solidFill>
            <a:ln>
              <a:noFill/>
            </a:ln>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89D93273-516E-FB4B-AF58-DF4D604E3E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pic>
        <p:nvPicPr>
          <p:cNvPr id="10" name="Picture 17" descr="Image result for university of oxford">
            <a:extLst>
              <a:ext uri="{FF2B5EF4-FFF2-40B4-BE49-F238E27FC236}">
                <a16:creationId xmlns:a16="http://schemas.microsoft.com/office/drawing/2014/main" id="{7BB0C15D-852D-C042-B7E4-46300040B67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3480" y="139867"/>
            <a:ext cx="1656184" cy="49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E75BED37-49DD-FB4D-A842-F00942E54F4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257" t="8664" r="2614" b="4982"/>
          <a:stretch>
            <a:fillRect/>
          </a:stretch>
        </p:blipFill>
        <p:spPr bwMode="auto">
          <a:xfrm>
            <a:off x="238478" y="6346764"/>
            <a:ext cx="1152128" cy="40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17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3588" y="845840"/>
            <a:ext cx="8229600" cy="11430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89627" y="2087017"/>
            <a:ext cx="4038600" cy="4078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88024" y="2087017"/>
            <a:ext cx="4038600" cy="4078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916CA5-E09C-43D7-928B-700709E71F1B}" type="datetimeFigureOut">
              <a:rPr lang="en-GB" smtClean="0"/>
              <a:t>22/10/2020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A90E6B-6F31-4510-87B0-79B18FD889E1}" type="slidenum">
              <a:rPr lang="en-GB" smtClean="0"/>
              <a:t>‹#›</a:t>
            </a:fld>
            <a:endParaRPr lang="en-GB"/>
          </a:p>
        </p:txBody>
      </p:sp>
      <p:grpSp>
        <p:nvGrpSpPr>
          <p:cNvPr id="8" name="Group 7">
            <a:extLst>
              <a:ext uri="{FF2B5EF4-FFF2-40B4-BE49-F238E27FC236}">
                <a16:creationId xmlns:a16="http://schemas.microsoft.com/office/drawing/2014/main" id="{9C0CA9FD-A8F6-9249-9A01-DF5850A47932}"/>
              </a:ext>
            </a:extLst>
          </p:cNvPr>
          <p:cNvGrpSpPr/>
          <p:nvPr userDrawn="1"/>
        </p:nvGrpSpPr>
        <p:grpSpPr>
          <a:xfrm>
            <a:off x="0" y="-1588"/>
            <a:ext cx="9144000" cy="741363"/>
            <a:chOff x="0" y="-1588"/>
            <a:chExt cx="9144000" cy="741363"/>
          </a:xfrm>
        </p:grpSpPr>
        <p:sp>
          <p:nvSpPr>
            <p:cNvPr id="9" name="Freeform 5">
              <a:extLst>
                <a:ext uri="{FF2B5EF4-FFF2-40B4-BE49-F238E27FC236}">
                  <a16:creationId xmlns:a16="http://schemas.microsoft.com/office/drawing/2014/main" id="{5046511B-9C6F-C64D-9BB6-1118321F8DCA}"/>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2855"/>
            </a:solidFill>
            <a:ln>
              <a:noFill/>
            </a:ln>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3F224745-EBF8-2B45-B0F0-46CBCE1DB3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pic>
        <p:nvPicPr>
          <p:cNvPr id="11" name="Picture 17" descr="Image result for university of oxford">
            <a:extLst>
              <a:ext uri="{FF2B5EF4-FFF2-40B4-BE49-F238E27FC236}">
                <a16:creationId xmlns:a16="http://schemas.microsoft.com/office/drawing/2014/main" id="{6B2E6E07-FEA0-3544-9E7B-0B81224630C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3480" y="139867"/>
            <a:ext cx="1656184" cy="49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71E468E6-FB0E-9849-81E8-C1236E7F215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257" t="8664" r="2614" b="4982"/>
          <a:stretch>
            <a:fillRect/>
          </a:stretch>
        </p:blipFill>
        <p:spPr bwMode="auto">
          <a:xfrm>
            <a:off x="238478" y="6346764"/>
            <a:ext cx="1152128" cy="40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594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1143000"/>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916CA5-E09C-43D7-928B-700709E71F1B}" type="datetimeFigureOut">
              <a:rPr lang="en-GB" smtClean="0"/>
              <a:t>22/10/2020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A90E6B-6F31-4510-87B0-79B18FD889E1}" type="slidenum">
              <a:rPr lang="en-GB" smtClean="0"/>
              <a:t>‹#›</a:t>
            </a:fld>
            <a:endParaRPr lang="en-GB"/>
          </a:p>
        </p:txBody>
      </p:sp>
      <p:grpSp>
        <p:nvGrpSpPr>
          <p:cNvPr id="6" name="Group 5">
            <a:extLst>
              <a:ext uri="{FF2B5EF4-FFF2-40B4-BE49-F238E27FC236}">
                <a16:creationId xmlns:a16="http://schemas.microsoft.com/office/drawing/2014/main" id="{621AB723-D9C9-AF42-A0B2-E99CB3979593}"/>
              </a:ext>
            </a:extLst>
          </p:cNvPr>
          <p:cNvGrpSpPr/>
          <p:nvPr userDrawn="1"/>
        </p:nvGrpSpPr>
        <p:grpSpPr>
          <a:xfrm>
            <a:off x="0" y="-1588"/>
            <a:ext cx="9144000" cy="741363"/>
            <a:chOff x="0" y="-1588"/>
            <a:chExt cx="9144000" cy="741363"/>
          </a:xfrm>
        </p:grpSpPr>
        <p:sp>
          <p:nvSpPr>
            <p:cNvPr id="7" name="Freeform 5">
              <a:extLst>
                <a:ext uri="{FF2B5EF4-FFF2-40B4-BE49-F238E27FC236}">
                  <a16:creationId xmlns:a16="http://schemas.microsoft.com/office/drawing/2014/main" id="{203A282D-2848-3742-A0C2-9B94F404FE8C}"/>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2855"/>
            </a:solidFill>
            <a:ln>
              <a:noFill/>
            </a:ln>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CD54F597-901D-4745-A343-87788FAD2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pic>
        <p:nvPicPr>
          <p:cNvPr id="9" name="Picture 17" descr="Image result for university of oxford">
            <a:extLst>
              <a:ext uri="{FF2B5EF4-FFF2-40B4-BE49-F238E27FC236}">
                <a16:creationId xmlns:a16="http://schemas.microsoft.com/office/drawing/2014/main" id="{93BC0947-3271-AD46-BF6F-25EBBA9558A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3480" y="139867"/>
            <a:ext cx="1656184" cy="49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0D62FC5D-B0CC-BA45-8384-AC08B45D83E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257" t="8664" r="2614" b="4982"/>
          <a:stretch>
            <a:fillRect/>
          </a:stretch>
        </p:blipFill>
        <p:spPr bwMode="auto">
          <a:xfrm>
            <a:off x="238478" y="6346764"/>
            <a:ext cx="1152128" cy="40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827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16CA5-E09C-43D7-928B-700709E71F1B}" type="datetimeFigureOut">
              <a:rPr lang="en-GB" smtClean="0"/>
              <a:t>22/10/2020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0A90E6B-6F31-4510-87B0-79B18FD889E1}" type="slidenum">
              <a:rPr lang="en-GB" smtClean="0"/>
              <a:t>‹#›</a:t>
            </a:fld>
            <a:endParaRPr lang="en-GB"/>
          </a:p>
        </p:txBody>
      </p:sp>
      <p:grpSp>
        <p:nvGrpSpPr>
          <p:cNvPr id="5" name="Group 4">
            <a:extLst>
              <a:ext uri="{FF2B5EF4-FFF2-40B4-BE49-F238E27FC236}">
                <a16:creationId xmlns:a16="http://schemas.microsoft.com/office/drawing/2014/main" id="{EAA3F24F-CAB4-0F4E-BAA6-C44EEC70996C}"/>
              </a:ext>
            </a:extLst>
          </p:cNvPr>
          <p:cNvGrpSpPr/>
          <p:nvPr userDrawn="1"/>
        </p:nvGrpSpPr>
        <p:grpSpPr>
          <a:xfrm>
            <a:off x="0" y="-1588"/>
            <a:ext cx="9144000" cy="741363"/>
            <a:chOff x="0" y="-1588"/>
            <a:chExt cx="9144000" cy="741363"/>
          </a:xfrm>
        </p:grpSpPr>
        <p:sp>
          <p:nvSpPr>
            <p:cNvPr id="6" name="Freeform 5">
              <a:extLst>
                <a:ext uri="{FF2B5EF4-FFF2-40B4-BE49-F238E27FC236}">
                  <a16:creationId xmlns:a16="http://schemas.microsoft.com/office/drawing/2014/main" id="{C97B225C-7711-3F41-A611-2DF398DC51AB}"/>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2855"/>
            </a:solidFill>
            <a:ln>
              <a:noFill/>
            </a:ln>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1F38EFAE-BA23-1C48-A4CD-8D1317F39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pic>
        <p:nvPicPr>
          <p:cNvPr id="8" name="Picture 17" descr="Image result for university of oxford">
            <a:extLst>
              <a:ext uri="{FF2B5EF4-FFF2-40B4-BE49-F238E27FC236}">
                <a16:creationId xmlns:a16="http://schemas.microsoft.com/office/drawing/2014/main" id="{2DB8BE17-B386-1F46-8F41-87E7EF3655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3480" y="139867"/>
            <a:ext cx="1656184" cy="49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0E52C74E-1098-4F4A-8DDE-DA766AA2859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257" t="8664" r="2614" b="4982"/>
          <a:stretch>
            <a:fillRect/>
          </a:stretch>
        </p:blipFill>
        <p:spPr bwMode="auto">
          <a:xfrm>
            <a:off x="238478" y="6346764"/>
            <a:ext cx="1152128" cy="40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916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16CA5-E09C-43D7-928B-700709E71F1B}" type="datetimeFigureOut">
              <a:rPr lang="en-GB" smtClean="0"/>
              <a:t>22/10/2020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90E6B-6F31-4510-87B0-79B18FD889E1}" type="slidenum">
              <a:rPr lang="en-GB" smtClean="0"/>
              <a:t>‹#›</a:t>
            </a:fld>
            <a:endParaRPr lang="en-GB"/>
          </a:p>
        </p:txBody>
      </p:sp>
    </p:spTree>
    <p:extLst>
      <p:ext uri="{BB962C8B-B14F-4D97-AF65-F5344CB8AC3E}">
        <p14:creationId xmlns:p14="http://schemas.microsoft.com/office/powerpoint/2010/main" val="2715777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ian.mcgurgan@ndcn.ox.ac.uk" TargetMode="External"/><Relationship Id="rId3" Type="http://schemas.openxmlformats.org/officeDocument/2006/relationships/hyperlink" Target="mailto:d.werring@ucl.ac.uk" TargetMode="External"/><Relationship Id="rId7" Type="http://schemas.openxmlformats.org/officeDocument/2006/relationships/hyperlink" Target="mailto:louise.silver@ndcn.ox.ac.uk" TargetMode="External"/><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hyperlink" Target="mailto:michelle.wilson@ndcn.ox.ac.uk" TargetMode="External"/><Relationship Id="rId5" Type="http://schemas.openxmlformats.org/officeDocument/2006/relationships/hyperlink" Target="mailto:shahena.butt@ucl.ac.uk" TargetMode="External"/><Relationship Id="rId4" Type="http://schemas.openxmlformats.org/officeDocument/2006/relationships/hyperlink" Target="mailto:peter.rothwell@ndcn.ox.ac.u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image" Target="../media/image32.tiff"/><Relationship Id="rId1" Type="http://schemas.openxmlformats.org/officeDocument/2006/relationships/slideLayout" Target="../slideLayouts/slideLayout5.xml"/><Relationship Id="rId6" Type="http://schemas.openxmlformats.org/officeDocument/2006/relationships/image" Target="../media/image34.jpeg"/><Relationship Id="rId5" Type="http://schemas.microsoft.com/office/2007/relationships/hdphoto" Target="../media/hdphoto1.wdp"/><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7" descr="Image result for university of oxfor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472"/>
            <a:ext cx="2386137" cy="71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1257" t="8664" r="2614" b="4982"/>
          <a:stretch>
            <a:fillRect/>
          </a:stretch>
        </p:blipFill>
        <p:spPr bwMode="auto">
          <a:xfrm>
            <a:off x="901934" y="4514100"/>
            <a:ext cx="2805648" cy="99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4514100"/>
            <a:ext cx="2523409" cy="101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21686A4-85DC-6B4E-8BC4-46951DFACBB1}"/>
              </a:ext>
            </a:extLst>
          </p:cNvPr>
          <p:cNvGrpSpPr/>
          <p:nvPr/>
        </p:nvGrpSpPr>
        <p:grpSpPr>
          <a:xfrm>
            <a:off x="921460" y="1699661"/>
            <a:ext cx="7589831" cy="2281168"/>
            <a:chOff x="726585" y="1555645"/>
            <a:chExt cx="7589831" cy="2281168"/>
          </a:xfrm>
        </p:grpSpPr>
        <p:sp>
          <p:nvSpPr>
            <p:cNvPr id="10" name="Rectangle 9">
              <a:extLst>
                <a:ext uri="{FF2B5EF4-FFF2-40B4-BE49-F238E27FC236}">
                  <a16:creationId xmlns:a16="http://schemas.microsoft.com/office/drawing/2014/main" id="{BC7DBB32-4C1A-424F-B0CF-6A12FA6014F6}"/>
                </a:ext>
              </a:extLst>
            </p:cNvPr>
            <p:cNvSpPr/>
            <p:nvPr/>
          </p:nvSpPr>
          <p:spPr>
            <a:xfrm>
              <a:off x="726585" y="1555645"/>
              <a:ext cx="7589831" cy="208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FFD68D8-ADAE-7F4D-A00F-4E9FFA28907E}"/>
                </a:ext>
              </a:extLst>
            </p:cNvPr>
            <p:cNvSpPr txBox="1"/>
            <p:nvPr/>
          </p:nvSpPr>
          <p:spPr>
            <a:xfrm>
              <a:off x="1201818" y="3252038"/>
              <a:ext cx="6639363" cy="584775"/>
            </a:xfrm>
            <a:prstGeom prst="rect">
              <a:avLst/>
            </a:prstGeom>
            <a:solidFill>
              <a:schemeClr val="bg1"/>
            </a:solidFill>
          </p:spPr>
          <p:txBody>
            <a:bodyPr wrap="square" rtlCol="0">
              <a:spAutoFit/>
            </a:bodyPr>
            <a:lstStyle/>
            <a:p>
              <a:pPr algn="ctr"/>
              <a:r>
                <a:rPr lang="en-US" sz="3200" b="1" dirty="0">
                  <a:solidFill>
                    <a:srgbClr val="26179E"/>
                  </a:solidFill>
                  <a:latin typeface="+mj-lt"/>
                  <a:ea typeface="Menlo" panose="020B0609030804020204" pitchFamily="49" charset="0"/>
                  <a:cs typeface="Arial" panose="020B0604020202020204" pitchFamily="34" charset="0"/>
                </a:rPr>
                <a:t>SITE INTIATION VISIT</a:t>
              </a:r>
              <a:endParaRPr lang="en-US" sz="3200" dirty="0">
                <a:solidFill>
                  <a:srgbClr val="26179E"/>
                </a:solidFill>
                <a:latin typeface="+mj-lt"/>
                <a:ea typeface="Menlo" panose="020B0609030804020204" pitchFamily="49" charset="0"/>
                <a:cs typeface="Arial" panose="020B0604020202020204" pitchFamily="34" charset="0"/>
              </a:endParaRPr>
            </a:p>
          </p:txBody>
        </p:sp>
      </p:grpSp>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428"/>
          <a:stretch/>
        </p:blipFill>
        <p:spPr bwMode="auto">
          <a:xfrm>
            <a:off x="1836054" y="1452879"/>
            <a:ext cx="5760640" cy="190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585019" y="1452879"/>
            <a:ext cx="218795" cy="1943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2986992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DE6C0D-F91D-174A-B14F-BF9794800692}"/>
              </a:ext>
            </a:extLst>
          </p:cNvPr>
          <p:cNvSpPr/>
          <p:nvPr/>
        </p:nvSpPr>
        <p:spPr>
          <a:xfrm>
            <a:off x="0" y="749918"/>
            <a:ext cx="9144000" cy="61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7" name="Picture 4" descr="Figure2_RC 20130122"/>
          <p:cNvPicPr>
            <a:picLocks noChangeAspect="1" noChangeArrowheads="1"/>
          </p:cNvPicPr>
          <p:nvPr/>
        </p:nvPicPr>
        <p:blipFill>
          <a:blip r:embed="rId3" cstate="print"/>
          <a:srcRect/>
          <a:stretch>
            <a:fillRect/>
          </a:stretch>
        </p:blipFill>
        <p:spPr bwMode="auto">
          <a:xfrm>
            <a:off x="611560" y="753007"/>
            <a:ext cx="8064128" cy="6084604"/>
          </a:xfrm>
          <a:prstGeom prst="rect">
            <a:avLst/>
          </a:prstGeom>
          <a:noFill/>
          <a:ln w="9525">
            <a:noFill/>
            <a:miter lim="800000"/>
            <a:headEnd/>
            <a:tailEnd/>
          </a:ln>
        </p:spPr>
      </p:pic>
      <p:sp>
        <p:nvSpPr>
          <p:cNvPr id="29698" name="Text Box 3"/>
          <p:cNvSpPr txBox="1">
            <a:spLocks noChangeArrowheads="1"/>
          </p:cNvSpPr>
          <p:nvPr/>
        </p:nvSpPr>
        <p:spPr bwMode="auto">
          <a:xfrm>
            <a:off x="1835696" y="43618"/>
            <a:ext cx="4032448" cy="707886"/>
          </a:xfrm>
          <a:prstGeom prst="rect">
            <a:avLst/>
          </a:prstGeom>
          <a:noFill/>
          <a:ln w="9525">
            <a:noFill/>
            <a:miter lim="800000"/>
            <a:headEnd/>
            <a:tailEnd/>
          </a:ln>
        </p:spPr>
        <p:txBody>
          <a:bodyPr wrap="square">
            <a:spAutoFit/>
          </a:bodyPr>
          <a:lstStyle/>
          <a:p>
            <a:pPr algn="ctr"/>
            <a:r>
              <a:rPr lang="en-GB" sz="2000" b="1" dirty="0">
                <a:solidFill>
                  <a:schemeClr val="bg1"/>
                </a:solidFill>
              </a:rPr>
              <a:t>STRIVE: Standards for Reporting and Imaging of Small Vessel Disease</a:t>
            </a:r>
          </a:p>
        </p:txBody>
      </p:sp>
      <p:sp>
        <p:nvSpPr>
          <p:cNvPr id="6" name="TextBox 5">
            <a:extLst>
              <a:ext uri="{FF2B5EF4-FFF2-40B4-BE49-F238E27FC236}">
                <a16:creationId xmlns:a16="http://schemas.microsoft.com/office/drawing/2014/main" id="{0EF2E347-60A5-564F-9E50-08FA410DD150}"/>
              </a:ext>
            </a:extLst>
          </p:cNvPr>
          <p:cNvSpPr txBox="1"/>
          <p:nvPr/>
        </p:nvSpPr>
        <p:spPr>
          <a:xfrm>
            <a:off x="5940152" y="105173"/>
            <a:ext cx="1728192" cy="523220"/>
          </a:xfrm>
          <a:prstGeom prst="rect">
            <a:avLst/>
          </a:prstGeom>
          <a:noFill/>
        </p:spPr>
        <p:txBody>
          <a:bodyPr wrap="square" rtlCol="0">
            <a:spAutoFit/>
          </a:bodyPr>
          <a:lstStyle/>
          <a:p>
            <a:r>
              <a:rPr lang="nl-NL" sz="1400" dirty="0">
                <a:solidFill>
                  <a:schemeClr val="bg1"/>
                </a:solidFill>
              </a:rPr>
              <a:t>Lancet </a:t>
            </a:r>
            <a:r>
              <a:rPr lang="nl-NL" sz="1400" dirty="0" err="1">
                <a:solidFill>
                  <a:schemeClr val="bg1"/>
                </a:solidFill>
              </a:rPr>
              <a:t>Neurol</a:t>
            </a:r>
            <a:r>
              <a:rPr lang="nl-NL" sz="1400" dirty="0">
                <a:solidFill>
                  <a:schemeClr val="bg1"/>
                </a:solidFill>
              </a:rPr>
              <a:t>. 2013 Aug;12(8):822-38.</a:t>
            </a:r>
            <a:endParaRPr lang="en-US" sz="1400" dirty="0">
              <a:solidFill>
                <a:schemeClr val="bg1"/>
              </a:solidFill>
            </a:endParaRPr>
          </a:p>
        </p:txBody>
      </p:sp>
    </p:spTree>
    <p:extLst>
      <p:ext uri="{BB962C8B-B14F-4D97-AF65-F5344CB8AC3E}">
        <p14:creationId xmlns:p14="http://schemas.microsoft.com/office/powerpoint/2010/main" val="3399956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272F83-0C9A-124D-BF6C-BD3173D31459}"/>
              </a:ext>
            </a:extLst>
          </p:cNvPr>
          <p:cNvSpPr>
            <a:spLocks noGrp="1"/>
          </p:cNvSpPr>
          <p:nvPr>
            <p:ph type="title"/>
          </p:nvPr>
        </p:nvSpPr>
        <p:spPr>
          <a:xfrm>
            <a:off x="412703" y="908720"/>
            <a:ext cx="8229600" cy="720080"/>
          </a:xfrm>
        </p:spPr>
        <p:txBody>
          <a:bodyPr>
            <a:normAutofit fontScale="90000"/>
          </a:bodyPr>
          <a:lstStyle/>
          <a:p>
            <a:r>
              <a:rPr lang="en-US" b="1" dirty="0"/>
              <a:t>Why use an SVD imaging biomarker?</a:t>
            </a:r>
          </a:p>
        </p:txBody>
      </p:sp>
      <p:sp>
        <p:nvSpPr>
          <p:cNvPr id="5" name="Content Placeholder 4">
            <a:extLst>
              <a:ext uri="{FF2B5EF4-FFF2-40B4-BE49-F238E27FC236}">
                <a16:creationId xmlns:a16="http://schemas.microsoft.com/office/drawing/2014/main" id="{389E5DA1-99FC-B64D-88C0-5BAD30AC43BA}"/>
              </a:ext>
            </a:extLst>
          </p:cNvPr>
          <p:cNvSpPr>
            <a:spLocks noGrp="1"/>
          </p:cNvSpPr>
          <p:nvPr>
            <p:ph idx="1"/>
          </p:nvPr>
        </p:nvSpPr>
        <p:spPr>
          <a:xfrm>
            <a:off x="412703" y="1412776"/>
            <a:ext cx="8528992" cy="4896544"/>
          </a:xfrm>
        </p:spPr>
        <p:txBody>
          <a:bodyPr>
            <a:normAutofit fontScale="92500" lnSpcReduction="20000"/>
          </a:bodyPr>
          <a:lstStyle/>
          <a:p>
            <a:endParaRPr lang="en-US" dirty="0"/>
          </a:p>
          <a:p>
            <a:r>
              <a:rPr lang="en-US" dirty="0"/>
              <a:t>Can classify the underlying SVD causing ICH</a:t>
            </a:r>
          </a:p>
          <a:p>
            <a:r>
              <a:rPr lang="en-US" dirty="0"/>
              <a:t>Reflect brain injury relevant to the adverse consequences of SVD, including cognitive impairment</a:t>
            </a:r>
          </a:p>
          <a:p>
            <a:r>
              <a:rPr lang="en-US" dirty="0"/>
              <a:t>Evolve over time so can monitor progression</a:t>
            </a:r>
          </a:p>
          <a:p>
            <a:r>
              <a:rPr lang="en-US" dirty="0"/>
              <a:t>A surrogate outcome marker is attractive for a clinical trial, because it may be possible to assess beneficial or hazardous effects of an intervention in a much small number of participants in comparison to clinical event outcomes (e.g. recurrent stroke).</a:t>
            </a:r>
          </a:p>
        </p:txBody>
      </p:sp>
    </p:spTree>
    <p:extLst>
      <p:ext uri="{BB962C8B-B14F-4D97-AF65-F5344CB8AC3E}">
        <p14:creationId xmlns:p14="http://schemas.microsoft.com/office/powerpoint/2010/main" val="1656730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EDCB-4AFE-754B-AC25-9B74A30ECC16}"/>
              </a:ext>
            </a:extLst>
          </p:cNvPr>
          <p:cNvSpPr>
            <a:spLocks noGrp="1"/>
          </p:cNvSpPr>
          <p:nvPr>
            <p:ph type="title"/>
          </p:nvPr>
        </p:nvSpPr>
        <p:spPr>
          <a:xfrm>
            <a:off x="415924" y="773832"/>
            <a:ext cx="8476555" cy="1143000"/>
          </a:xfrm>
        </p:spPr>
        <p:txBody>
          <a:bodyPr>
            <a:normAutofit fontScale="90000"/>
          </a:bodyPr>
          <a:lstStyle/>
          <a:p>
            <a:r>
              <a:rPr lang="en-US" b="1" dirty="0"/>
              <a:t>The ideal biomarker for clinical studies</a:t>
            </a:r>
          </a:p>
        </p:txBody>
      </p:sp>
      <p:sp>
        <p:nvSpPr>
          <p:cNvPr id="3" name="Content Placeholder 2">
            <a:extLst>
              <a:ext uri="{FF2B5EF4-FFF2-40B4-BE49-F238E27FC236}">
                <a16:creationId xmlns:a16="http://schemas.microsoft.com/office/drawing/2014/main" id="{4AB52D84-BC23-784D-9E84-83859A4F4BA1}"/>
              </a:ext>
            </a:extLst>
          </p:cNvPr>
          <p:cNvSpPr>
            <a:spLocks noGrp="1"/>
          </p:cNvSpPr>
          <p:nvPr>
            <p:ph idx="1"/>
          </p:nvPr>
        </p:nvSpPr>
        <p:spPr/>
        <p:txBody>
          <a:bodyPr/>
          <a:lstStyle/>
          <a:p>
            <a:r>
              <a:rPr lang="en-US" dirty="0"/>
              <a:t>Clinically meaningful</a:t>
            </a:r>
          </a:p>
          <a:p>
            <a:r>
              <a:rPr lang="en-US" dirty="0"/>
              <a:t>Closely representative of the disease’s underlying biological progression</a:t>
            </a:r>
          </a:p>
          <a:p>
            <a:r>
              <a:rPr lang="en-US" dirty="0"/>
              <a:t>Efficient at detecting changes in response to treatment</a:t>
            </a:r>
          </a:p>
          <a:p>
            <a:r>
              <a:rPr lang="en-US" dirty="0"/>
              <a:t>Reliably and reproducibly measurable</a:t>
            </a:r>
          </a:p>
          <a:p>
            <a:r>
              <a:rPr lang="en-US" dirty="0"/>
              <a:t>Easily </a:t>
            </a:r>
            <a:r>
              <a:rPr lang="en-US" dirty="0" err="1"/>
              <a:t>generalisable</a:t>
            </a:r>
            <a:r>
              <a:rPr lang="en-US" dirty="0"/>
              <a:t> across many trial sites. </a:t>
            </a:r>
          </a:p>
          <a:p>
            <a:endParaRPr lang="en-US" dirty="0"/>
          </a:p>
        </p:txBody>
      </p:sp>
      <p:sp>
        <p:nvSpPr>
          <p:cNvPr id="5" name="TextBox 4">
            <a:extLst>
              <a:ext uri="{FF2B5EF4-FFF2-40B4-BE49-F238E27FC236}">
                <a16:creationId xmlns:a16="http://schemas.microsoft.com/office/drawing/2014/main" id="{2BBBC14D-67CA-A248-A5B2-D369E356BFA4}"/>
              </a:ext>
            </a:extLst>
          </p:cNvPr>
          <p:cNvSpPr txBox="1"/>
          <p:nvPr/>
        </p:nvSpPr>
        <p:spPr>
          <a:xfrm>
            <a:off x="4391789" y="6152603"/>
            <a:ext cx="4303920" cy="369332"/>
          </a:xfrm>
          <a:prstGeom prst="rect">
            <a:avLst/>
          </a:prstGeom>
          <a:noFill/>
        </p:spPr>
        <p:txBody>
          <a:bodyPr wrap="none" rtlCol="0">
            <a:spAutoFit/>
          </a:bodyPr>
          <a:lstStyle/>
          <a:p>
            <a:r>
              <a:rPr lang="en-US" dirty="0"/>
              <a:t>Greenberg et al, </a:t>
            </a:r>
            <a:r>
              <a:rPr lang="en-US" i="1" dirty="0"/>
              <a:t>Lancet Neurology </a:t>
            </a:r>
            <a:r>
              <a:rPr lang="en-US" dirty="0"/>
              <a:t>2014</a:t>
            </a:r>
          </a:p>
        </p:txBody>
      </p:sp>
    </p:spTree>
    <p:extLst>
      <p:ext uri="{BB962C8B-B14F-4D97-AF65-F5344CB8AC3E}">
        <p14:creationId xmlns:p14="http://schemas.microsoft.com/office/powerpoint/2010/main" val="1263203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C914F4-F97A-C443-B7D7-01D8755050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7584" y="980728"/>
            <a:ext cx="7416824" cy="4608512"/>
          </a:xfrm>
          <a:prstGeom prst="rect">
            <a:avLst/>
          </a:prstGeom>
          <a:noFill/>
          <a:ln>
            <a:noFill/>
          </a:ln>
        </p:spPr>
      </p:pic>
      <p:sp>
        <p:nvSpPr>
          <p:cNvPr id="5" name="TextBox 4">
            <a:extLst>
              <a:ext uri="{FF2B5EF4-FFF2-40B4-BE49-F238E27FC236}">
                <a16:creationId xmlns:a16="http://schemas.microsoft.com/office/drawing/2014/main" id="{4F7F4B0B-D640-804C-8403-C95998DADDB5}"/>
              </a:ext>
            </a:extLst>
          </p:cNvPr>
          <p:cNvSpPr txBox="1"/>
          <p:nvPr/>
        </p:nvSpPr>
        <p:spPr>
          <a:xfrm>
            <a:off x="1619672" y="5733256"/>
            <a:ext cx="6480720" cy="923330"/>
          </a:xfrm>
          <a:prstGeom prst="rect">
            <a:avLst/>
          </a:prstGeom>
          <a:noFill/>
        </p:spPr>
        <p:txBody>
          <a:bodyPr wrap="square" rtlCol="0">
            <a:spAutoFit/>
          </a:bodyPr>
          <a:lstStyle/>
          <a:p>
            <a:r>
              <a:rPr lang="en-US" i="1" dirty="0">
                <a:solidFill>
                  <a:schemeClr val="bg1"/>
                </a:solidFill>
              </a:rPr>
              <a:t>The development of new CMBs was strongly related to baseline systolic BP (OR 1.28 per unit increase, 95%CI 1.23-1.33, p&lt;0.001).</a:t>
            </a:r>
          </a:p>
          <a:p>
            <a:r>
              <a:rPr lang="en-US" dirty="0">
                <a:solidFill>
                  <a:schemeClr val="bg1"/>
                </a:solidFill>
              </a:rPr>
              <a:t>Stroke. 2010 Jan;41(1):184-6. </a:t>
            </a:r>
          </a:p>
        </p:txBody>
      </p:sp>
      <p:sp>
        <p:nvSpPr>
          <p:cNvPr id="2" name="TextBox 1">
            <a:extLst>
              <a:ext uri="{FF2B5EF4-FFF2-40B4-BE49-F238E27FC236}">
                <a16:creationId xmlns:a16="http://schemas.microsoft.com/office/drawing/2014/main" id="{0C3B9A89-BB0C-4C43-84AC-D34D40058AEB}"/>
              </a:ext>
            </a:extLst>
          </p:cNvPr>
          <p:cNvSpPr txBox="1"/>
          <p:nvPr/>
        </p:nvSpPr>
        <p:spPr>
          <a:xfrm>
            <a:off x="2862428" y="123890"/>
            <a:ext cx="3347135" cy="523220"/>
          </a:xfrm>
          <a:prstGeom prst="rect">
            <a:avLst/>
          </a:prstGeom>
          <a:noFill/>
        </p:spPr>
        <p:txBody>
          <a:bodyPr wrap="none" rtlCol="0">
            <a:spAutoFit/>
          </a:bodyPr>
          <a:lstStyle/>
          <a:p>
            <a:r>
              <a:rPr lang="en-US" sz="2800" b="1" dirty="0">
                <a:solidFill>
                  <a:schemeClr val="bg1"/>
                </a:solidFill>
              </a:rPr>
              <a:t>Cerebral </a:t>
            </a:r>
            <a:r>
              <a:rPr lang="en-US" sz="2800" b="1" dirty="0" err="1">
                <a:solidFill>
                  <a:schemeClr val="bg1"/>
                </a:solidFill>
              </a:rPr>
              <a:t>microbleeds</a:t>
            </a:r>
            <a:endParaRPr lang="en-US" sz="2800" b="1" dirty="0">
              <a:solidFill>
                <a:schemeClr val="bg1"/>
              </a:solidFill>
            </a:endParaRPr>
          </a:p>
        </p:txBody>
      </p:sp>
    </p:spTree>
    <p:extLst>
      <p:ext uri="{BB962C8B-B14F-4D97-AF65-F5344CB8AC3E}">
        <p14:creationId xmlns:p14="http://schemas.microsoft.com/office/powerpoint/2010/main" val="491080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F5CD8A-7DE7-804F-86BA-89428E0E28C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5572" b="48386"/>
          <a:stretch/>
        </p:blipFill>
        <p:spPr>
          <a:xfrm>
            <a:off x="1115616" y="836712"/>
            <a:ext cx="6960502" cy="3939282"/>
          </a:xfrm>
          <a:prstGeom prst="rect">
            <a:avLst/>
          </a:prstGeom>
        </p:spPr>
      </p:pic>
      <p:pic>
        <p:nvPicPr>
          <p:cNvPr id="4" name="Picture 3">
            <a:extLst>
              <a:ext uri="{FF2B5EF4-FFF2-40B4-BE49-F238E27FC236}">
                <a16:creationId xmlns:a16="http://schemas.microsoft.com/office/drawing/2014/main" id="{8D26D7C7-EFF2-3343-8025-D443D1334B8F}"/>
              </a:ext>
            </a:extLst>
          </p:cNvPr>
          <p:cNvPicPr>
            <a:picLocks noChangeAspect="1"/>
          </p:cNvPicPr>
          <p:nvPr/>
        </p:nvPicPr>
        <p:blipFill>
          <a:blip r:embed="rId4"/>
          <a:stretch>
            <a:fillRect/>
          </a:stretch>
        </p:blipFill>
        <p:spPr>
          <a:xfrm>
            <a:off x="2195736" y="4875222"/>
            <a:ext cx="5880382" cy="1868348"/>
          </a:xfrm>
          <a:prstGeom prst="rect">
            <a:avLst/>
          </a:prstGeom>
        </p:spPr>
      </p:pic>
      <p:sp>
        <p:nvSpPr>
          <p:cNvPr id="6" name="TextBox 5">
            <a:extLst>
              <a:ext uri="{FF2B5EF4-FFF2-40B4-BE49-F238E27FC236}">
                <a16:creationId xmlns:a16="http://schemas.microsoft.com/office/drawing/2014/main" id="{006068ED-9014-E842-A66A-B1906A96C057}"/>
              </a:ext>
            </a:extLst>
          </p:cNvPr>
          <p:cNvSpPr txBox="1"/>
          <p:nvPr/>
        </p:nvSpPr>
        <p:spPr>
          <a:xfrm>
            <a:off x="107504" y="4985142"/>
            <a:ext cx="1827725" cy="923330"/>
          </a:xfrm>
          <a:prstGeom prst="rect">
            <a:avLst/>
          </a:prstGeom>
          <a:noFill/>
        </p:spPr>
        <p:txBody>
          <a:bodyPr wrap="square" rtlCol="0">
            <a:spAutoFit/>
          </a:bodyPr>
          <a:lstStyle/>
          <a:p>
            <a:r>
              <a:rPr lang="en-GB" b="1" dirty="0" err="1"/>
              <a:t>Cerebrovasc</a:t>
            </a:r>
            <a:r>
              <a:rPr lang="en-GB" b="1" dirty="0"/>
              <a:t> Dis 2008;25:247–253</a:t>
            </a:r>
          </a:p>
          <a:p>
            <a:endParaRPr lang="en-US" b="1" dirty="0"/>
          </a:p>
        </p:txBody>
      </p:sp>
      <p:sp>
        <p:nvSpPr>
          <p:cNvPr id="5" name="TextBox 4">
            <a:extLst>
              <a:ext uri="{FF2B5EF4-FFF2-40B4-BE49-F238E27FC236}">
                <a16:creationId xmlns:a16="http://schemas.microsoft.com/office/drawing/2014/main" id="{95E0DB33-4965-3A4A-9F74-FBA90F638D92}"/>
              </a:ext>
            </a:extLst>
          </p:cNvPr>
          <p:cNvSpPr txBox="1"/>
          <p:nvPr/>
        </p:nvSpPr>
        <p:spPr>
          <a:xfrm>
            <a:off x="2051720" y="104344"/>
            <a:ext cx="4812536" cy="523220"/>
          </a:xfrm>
          <a:prstGeom prst="rect">
            <a:avLst/>
          </a:prstGeom>
          <a:noFill/>
        </p:spPr>
        <p:txBody>
          <a:bodyPr wrap="none" rtlCol="0">
            <a:spAutoFit/>
          </a:bodyPr>
          <a:lstStyle/>
          <a:p>
            <a:r>
              <a:rPr lang="en-US" sz="2800" b="1" dirty="0">
                <a:solidFill>
                  <a:schemeClr val="bg1"/>
                </a:solidFill>
              </a:rPr>
              <a:t>White matter </a:t>
            </a:r>
            <a:r>
              <a:rPr lang="en-US" sz="2800" b="1" dirty="0" err="1">
                <a:solidFill>
                  <a:schemeClr val="bg1"/>
                </a:solidFill>
              </a:rPr>
              <a:t>hyperintensities</a:t>
            </a:r>
            <a:endParaRPr lang="en-US" sz="2800" b="1" dirty="0">
              <a:solidFill>
                <a:schemeClr val="bg1"/>
              </a:solidFill>
            </a:endParaRPr>
          </a:p>
        </p:txBody>
      </p:sp>
    </p:spTree>
    <p:extLst>
      <p:ext uri="{BB962C8B-B14F-4D97-AF65-F5344CB8AC3E}">
        <p14:creationId xmlns:p14="http://schemas.microsoft.com/office/powerpoint/2010/main" val="31096842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9DC1-A084-094B-8117-6E211AE97813}"/>
              </a:ext>
            </a:extLst>
          </p:cNvPr>
          <p:cNvSpPr>
            <a:spLocks noGrp="1"/>
          </p:cNvSpPr>
          <p:nvPr>
            <p:ph type="title"/>
          </p:nvPr>
        </p:nvSpPr>
        <p:spPr>
          <a:xfrm>
            <a:off x="323528" y="764704"/>
            <a:ext cx="8229600" cy="576064"/>
          </a:xfrm>
        </p:spPr>
        <p:txBody>
          <a:bodyPr>
            <a:normAutofit fontScale="90000"/>
          </a:bodyPr>
          <a:lstStyle/>
          <a:p>
            <a:r>
              <a:rPr lang="en-US" b="1" dirty="0"/>
              <a:t>WMH volume increases over time</a:t>
            </a:r>
          </a:p>
        </p:txBody>
      </p:sp>
      <p:sp>
        <p:nvSpPr>
          <p:cNvPr id="3" name="Content Placeholder 2">
            <a:extLst>
              <a:ext uri="{FF2B5EF4-FFF2-40B4-BE49-F238E27FC236}">
                <a16:creationId xmlns:a16="http://schemas.microsoft.com/office/drawing/2014/main" id="{D7E8924C-44A2-2941-890A-A35C12EE5FBF}"/>
              </a:ext>
            </a:extLst>
          </p:cNvPr>
          <p:cNvSpPr>
            <a:spLocks noGrp="1"/>
          </p:cNvSpPr>
          <p:nvPr>
            <p:ph idx="1"/>
          </p:nvPr>
        </p:nvSpPr>
        <p:spPr>
          <a:xfrm>
            <a:off x="251520" y="1556792"/>
            <a:ext cx="8621307" cy="4147501"/>
          </a:xfrm>
        </p:spPr>
        <p:txBody>
          <a:bodyPr>
            <a:normAutofit fontScale="77500" lnSpcReduction="20000"/>
          </a:bodyPr>
          <a:lstStyle/>
          <a:p>
            <a:r>
              <a:rPr lang="en-US" dirty="0"/>
              <a:t>Shown in older community and hospital stroke populations</a:t>
            </a:r>
          </a:p>
          <a:p>
            <a:r>
              <a:rPr lang="en-US" dirty="0"/>
              <a:t>26 patients (mean age 69.1) with probable or possible Cerebral Amyloid </a:t>
            </a:r>
            <a:r>
              <a:rPr lang="en-US" dirty="0" err="1"/>
              <a:t>Angiopathy</a:t>
            </a:r>
            <a:r>
              <a:rPr lang="en-US" dirty="0"/>
              <a:t> scanned over ~1yr found median WMH growth of 0.5 mL per year (IQR 0.1-2.8 mL per year)</a:t>
            </a:r>
          </a:p>
          <a:p>
            <a:r>
              <a:rPr lang="en-US" dirty="0"/>
              <a:t>192 participants in the PROGRESS trial mean total new WMH volume was significantly reduced in the active treatment group (0.4 mm3 [SE=0.8]) compared with placebo group (2.0 mm</a:t>
            </a:r>
            <a:r>
              <a:rPr lang="en-US" baseline="30000" dirty="0"/>
              <a:t>3</a:t>
            </a:r>
            <a:r>
              <a:rPr lang="en-US" dirty="0"/>
              <a:t> [SE=0.7]; P=0.012)</a:t>
            </a:r>
            <a:r>
              <a:rPr lang="en-GB" dirty="0"/>
              <a:t> </a:t>
            </a:r>
            <a:r>
              <a:rPr lang="en-US" dirty="0"/>
              <a:t> </a:t>
            </a:r>
          </a:p>
          <a:p>
            <a:r>
              <a:rPr lang="en-US" dirty="0"/>
              <a:t>With 56 patients in each arm we can detect a similar difference in new WMH lesion volume (2.0mm</a:t>
            </a:r>
            <a:r>
              <a:rPr lang="en-US" baseline="30000" dirty="0"/>
              <a:t>3</a:t>
            </a:r>
            <a:r>
              <a:rPr lang="en-US" dirty="0"/>
              <a:t> vs 0.4mm</a:t>
            </a:r>
            <a:r>
              <a:rPr lang="en-US" baseline="30000" dirty="0"/>
              <a:t>3</a:t>
            </a:r>
            <a:r>
              <a:rPr lang="en-US" dirty="0"/>
              <a:t>) (if the SD does not exceed 2.0 mm</a:t>
            </a:r>
            <a:r>
              <a:rPr lang="en-US" baseline="30000" dirty="0"/>
              <a:t>3</a:t>
            </a:r>
            <a:r>
              <a:rPr lang="en-US" dirty="0"/>
              <a:t>) to that shown overall in PROGRESS, with power 80% at ⍺ significance level of P=0.05. </a:t>
            </a:r>
          </a:p>
        </p:txBody>
      </p:sp>
      <p:sp>
        <p:nvSpPr>
          <p:cNvPr id="4" name="TextBox 3">
            <a:extLst>
              <a:ext uri="{FF2B5EF4-FFF2-40B4-BE49-F238E27FC236}">
                <a16:creationId xmlns:a16="http://schemas.microsoft.com/office/drawing/2014/main" id="{23909F89-FB4B-FB49-8C83-B1C4B7AA0056}"/>
              </a:ext>
            </a:extLst>
          </p:cNvPr>
          <p:cNvSpPr txBox="1"/>
          <p:nvPr/>
        </p:nvSpPr>
        <p:spPr>
          <a:xfrm>
            <a:off x="3419872" y="5783610"/>
            <a:ext cx="3240360" cy="954107"/>
          </a:xfrm>
          <a:prstGeom prst="rect">
            <a:avLst/>
          </a:prstGeom>
          <a:noFill/>
        </p:spPr>
        <p:txBody>
          <a:bodyPr wrap="square" rtlCol="0">
            <a:spAutoFit/>
          </a:bodyPr>
          <a:lstStyle/>
          <a:p>
            <a:r>
              <a:rPr lang="en-GB" sz="1400" b="1" dirty="0"/>
              <a:t>References</a:t>
            </a:r>
          </a:p>
          <a:p>
            <a:r>
              <a:rPr lang="en-GB" sz="1400" dirty="0"/>
              <a:t>Stroke. 2008;39(5):1414-20.</a:t>
            </a:r>
          </a:p>
          <a:p>
            <a:r>
              <a:rPr lang="en-GB" sz="1400" dirty="0"/>
              <a:t>Stroke 2008;39(10):2712-9.</a:t>
            </a:r>
          </a:p>
          <a:p>
            <a:r>
              <a:rPr lang="en-GB" sz="1400" dirty="0"/>
              <a:t>Lancet. 2003;361(9374):2046-8.</a:t>
            </a:r>
          </a:p>
        </p:txBody>
      </p:sp>
      <p:sp>
        <p:nvSpPr>
          <p:cNvPr id="5" name="TextBox 4">
            <a:extLst>
              <a:ext uri="{FF2B5EF4-FFF2-40B4-BE49-F238E27FC236}">
                <a16:creationId xmlns:a16="http://schemas.microsoft.com/office/drawing/2014/main" id="{9AC9FF60-01A5-9640-A90A-D14AA802C15E}"/>
              </a:ext>
            </a:extLst>
          </p:cNvPr>
          <p:cNvSpPr txBox="1"/>
          <p:nvPr/>
        </p:nvSpPr>
        <p:spPr>
          <a:xfrm>
            <a:off x="6142079" y="5783611"/>
            <a:ext cx="2730748" cy="954107"/>
          </a:xfrm>
          <a:prstGeom prst="rect">
            <a:avLst/>
          </a:prstGeom>
          <a:noFill/>
        </p:spPr>
        <p:txBody>
          <a:bodyPr wrap="none" rtlCol="0">
            <a:spAutoFit/>
          </a:bodyPr>
          <a:lstStyle/>
          <a:p>
            <a:r>
              <a:rPr lang="en-GB" sz="1400" dirty="0"/>
              <a:t>Neurology. 1999;53(1):132-9.</a:t>
            </a:r>
          </a:p>
          <a:p>
            <a:r>
              <a:rPr lang="en-GB" sz="1400" dirty="0"/>
              <a:t>Trials. 2017;18(1):78.</a:t>
            </a:r>
          </a:p>
          <a:p>
            <a:r>
              <a:rPr lang="en-GB" sz="1400" dirty="0"/>
              <a:t>Neurology. 2006;67(1):83-7.</a:t>
            </a:r>
          </a:p>
          <a:p>
            <a:r>
              <a:rPr lang="en-GB" sz="1400" dirty="0"/>
              <a:t>Circulation. 2005;112(11):1644-50.</a:t>
            </a:r>
            <a:endParaRPr lang="en-US" sz="1400" dirty="0"/>
          </a:p>
        </p:txBody>
      </p:sp>
    </p:spTree>
    <p:extLst>
      <p:ext uri="{BB962C8B-B14F-4D97-AF65-F5344CB8AC3E}">
        <p14:creationId xmlns:p14="http://schemas.microsoft.com/office/powerpoint/2010/main" val="1077191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Box 4">
            <a:extLst>
              <a:ext uri="{FF2B5EF4-FFF2-40B4-BE49-F238E27FC236}">
                <a16:creationId xmlns:a16="http://schemas.microsoft.com/office/drawing/2014/main" id="{CAB3DD07-C210-42EA-A287-9649418234D3}"/>
              </a:ext>
            </a:extLst>
          </p:cNvPr>
          <p:cNvSpPr txBox="1">
            <a:spLocks noChangeArrowheads="1"/>
          </p:cNvSpPr>
          <p:nvPr/>
        </p:nvSpPr>
        <p:spPr bwMode="auto">
          <a:xfrm>
            <a:off x="30163" y="116632"/>
            <a:ext cx="7920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dirty="0">
                <a:solidFill>
                  <a:schemeClr val="bg1"/>
                </a:solidFill>
              </a:rPr>
              <a:t>Blood pressure in acute stroke</a:t>
            </a:r>
          </a:p>
          <a:p>
            <a:pPr eaLnBrk="1" hangingPunct="1">
              <a:spcBef>
                <a:spcPct val="0"/>
              </a:spcBef>
              <a:buFontTx/>
              <a:buNone/>
            </a:pPr>
            <a:r>
              <a:rPr lang="en-GB" altLang="en-US" sz="2800" i="1" dirty="0">
                <a:solidFill>
                  <a:schemeClr val="bg1"/>
                </a:solidFill>
              </a:rPr>
              <a:t>Oxford Vascular Study</a:t>
            </a:r>
          </a:p>
        </p:txBody>
      </p:sp>
      <p:pic>
        <p:nvPicPr>
          <p:cNvPr id="184323" name="Picture 10">
            <a:extLst>
              <a:ext uri="{FF2B5EF4-FFF2-40B4-BE49-F238E27FC236}">
                <a16:creationId xmlns:a16="http://schemas.microsoft.com/office/drawing/2014/main" id="{5097CFED-8C28-40B6-9278-3CE8618BCC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5" y="1844675"/>
            <a:ext cx="448945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4" name="Picture 11">
            <a:extLst>
              <a:ext uri="{FF2B5EF4-FFF2-40B4-BE49-F238E27FC236}">
                <a16:creationId xmlns:a16="http://schemas.microsoft.com/office/drawing/2014/main" id="{2413C98F-E25B-4D69-A4AB-BD29824075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6263" y="1914525"/>
            <a:ext cx="4392612"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5" name="Rectangle 3">
            <a:extLst>
              <a:ext uri="{FF2B5EF4-FFF2-40B4-BE49-F238E27FC236}">
                <a16:creationId xmlns:a16="http://schemas.microsoft.com/office/drawing/2014/main" id="{76F08DAF-C790-4DE0-A186-1967E4ABCED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solidFill>
                <a:srgbClr val="000000"/>
              </a:solidFill>
              <a:latin typeface="Arial" panose="020B0604020202020204" pitchFamily="34" charset="0"/>
            </a:endParaRPr>
          </a:p>
        </p:txBody>
      </p:sp>
      <p:sp>
        <p:nvSpPr>
          <p:cNvPr id="184326" name="Rectangle 4">
            <a:extLst>
              <a:ext uri="{FF2B5EF4-FFF2-40B4-BE49-F238E27FC236}">
                <a16:creationId xmlns:a16="http://schemas.microsoft.com/office/drawing/2014/main" id="{16DD6586-E761-460D-92E8-13E85B4710C3}"/>
              </a:ext>
            </a:extLst>
          </p:cNvPr>
          <p:cNvSpPr>
            <a:spLocks noChangeArrowheads="1"/>
          </p:cNvSpPr>
          <p:nvPr/>
        </p:nvSpPr>
        <p:spPr bwMode="auto">
          <a:xfrm>
            <a:off x="0" y="4105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000000"/>
                </a:solidFill>
                <a:latin typeface="Arial" panose="020B0604020202020204" pitchFamily="34" charset="0"/>
                <a:cs typeface="Times New Roman" panose="02020603050405020304" pitchFamily="18" charset="0"/>
              </a:rPr>
              <a:t> </a:t>
            </a:r>
            <a:endParaRPr lang="en-US" altLang="en-US" sz="2000">
              <a:solidFill>
                <a:srgbClr val="000000"/>
              </a:solidFill>
              <a:latin typeface="Arial" panose="020B0604020202020204" pitchFamily="34" charset="0"/>
            </a:endParaRPr>
          </a:p>
        </p:txBody>
      </p:sp>
      <p:sp>
        <p:nvSpPr>
          <p:cNvPr id="184327" name="Rectangle 5">
            <a:extLst>
              <a:ext uri="{FF2B5EF4-FFF2-40B4-BE49-F238E27FC236}">
                <a16:creationId xmlns:a16="http://schemas.microsoft.com/office/drawing/2014/main" id="{E8201D2C-19E7-4E36-9019-16501AED32C9}"/>
              </a:ext>
            </a:extLst>
          </p:cNvPr>
          <p:cNvSpPr>
            <a:spLocks noChangeArrowheads="1"/>
          </p:cNvSpPr>
          <p:nvPr/>
        </p:nvSpPr>
        <p:spPr bwMode="auto">
          <a:xfrm>
            <a:off x="0" y="7753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000">
              <a:solidFill>
                <a:srgbClr val="000000"/>
              </a:solidFill>
              <a:latin typeface="Arial" panose="020B0604020202020204" pitchFamily="34" charset="0"/>
            </a:endParaRPr>
          </a:p>
        </p:txBody>
      </p:sp>
      <p:sp>
        <p:nvSpPr>
          <p:cNvPr id="184328" name="TextBox 8">
            <a:extLst>
              <a:ext uri="{FF2B5EF4-FFF2-40B4-BE49-F238E27FC236}">
                <a16:creationId xmlns:a16="http://schemas.microsoft.com/office/drawing/2014/main" id="{E5E85D93-88DE-47C7-8D68-2D5974FC1D7C}"/>
              </a:ext>
            </a:extLst>
          </p:cNvPr>
          <p:cNvSpPr txBox="1">
            <a:spLocks noChangeArrowheads="1"/>
          </p:cNvSpPr>
          <p:nvPr/>
        </p:nvSpPr>
        <p:spPr bwMode="auto">
          <a:xfrm>
            <a:off x="5446713" y="6400800"/>
            <a:ext cx="3455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400">
                <a:solidFill>
                  <a:srgbClr val="000000"/>
                </a:solidFill>
                <a:latin typeface="Arial" panose="020B0604020202020204" pitchFamily="34" charset="0"/>
              </a:rPr>
              <a:t>Lancet Neurol 2014; 13: 374-84</a:t>
            </a:r>
            <a:endParaRPr lang="en-GB" altLang="en-US" sz="1400">
              <a:solidFill>
                <a:srgbClr val="000000"/>
              </a:solidFill>
              <a:latin typeface="Arial" panose="020B0604020202020204" pitchFamily="34" charset="0"/>
            </a:endParaRPr>
          </a:p>
        </p:txBody>
      </p:sp>
      <p:sp>
        <p:nvSpPr>
          <p:cNvPr id="184329" name="TextBox 1">
            <a:extLst>
              <a:ext uri="{FF2B5EF4-FFF2-40B4-BE49-F238E27FC236}">
                <a16:creationId xmlns:a16="http://schemas.microsoft.com/office/drawing/2014/main" id="{56F9B6A9-2DD0-4AC2-B595-63E8A1F9031B}"/>
              </a:ext>
            </a:extLst>
          </p:cNvPr>
          <p:cNvSpPr txBox="1">
            <a:spLocks noChangeArrowheads="1"/>
          </p:cNvSpPr>
          <p:nvPr/>
        </p:nvSpPr>
        <p:spPr bwMode="auto">
          <a:xfrm>
            <a:off x="7885113" y="3284538"/>
            <a:ext cx="893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400" b="1">
                <a:solidFill>
                  <a:srgbClr val="000000"/>
                </a:solidFill>
                <a:latin typeface="Arial" panose="020B0604020202020204" pitchFamily="34" charset="0"/>
              </a:rPr>
              <a:t>Acute</a:t>
            </a:r>
          </a:p>
        </p:txBody>
      </p:sp>
      <p:sp>
        <p:nvSpPr>
          <p:cNvPr id="184330" name="TextBox 9">
            <a:extLst>
              <a:ext uri="{FF2B5EF4-FFF2-40B4-BE49-F238E27FC236}">
                <a16:creationId xmlns:a16="http://schemas.microsoft.com/office/drawing/2014/main" id="{58B83E23-C36A-4240-9F0D-CCE56F45007F}"/>
              </a:ext>
            </a:extLst>
          </p:cNvPr>
          <p:cNvSpPr txBox="1">
            <a:spLocks noChangeArrowheads="1"/>
          </p:cNvSpPr>
          <p:nvPr/>
        </p:nvSpPr>
        <p:spPr bwMode="auto">
          <a:xfrm>
            <a:off x="5446713" y="328453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400" b="1" dirty="0">
                <a:solidFill>
                  <a:srgbClr val="000000"/>
                </a:solidFill>
                <a:latin typeface="Arial" panose="020B0604020202020204" pitchFamily="34" charset="0"/>
              </a:rPr>
              <a:t>Previous</a:t>
            </a:r>
          </a:p>
        </p:txBody>
      </p:sp>
      <p:sp>
        <p:nvSpPr>
          <p:cNvPr id="184331" name="TextBox 10">
            <a:extLst>
              <a:ext uri="{FF2B5EF4-FFF2-40B4-BE49-F238E27FC236}">
                <a16:creationId xmlns:a16="http://schemas.microsoft.com/office/drawing/2014/main" id="{0F24DB30-C3E0-4F46-A97D-741DFFF3D1F3}"/>
              </a:ext>
            </a:extLst>
          </p:cNvPr>
          <p:cNvSpPr txBox="1">
            <a:spLocks noChangeArrowheads="1"/>
          </p:cNvSpPr>
          <p:nvPr/>
        </p:nvSpPr>
        <p:spPr bwMode="auto">
          <a:xfrm>
            <a:off x="2916238" y="2852738"/>
            <a:ext cx="1027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400" b="1" dirty="0">
                <a:solidFill>
                  <a:srgbClr val="000000"/>
                </a:solidFill>
                <a:latin typeface="Arial" panose="020B0604020202020204" pitchFamily="34" charset="0"/>
              </a:rPr>
              <a:t>Previous</a:t>
            </a:r>
          </a:p>
        </p:txBody>
      </p:sp>
      <p:sp>
        <p:nvSpPr>
          <p:cNvPr id="184332" name="TextBox 11">
            <a:extLst>
              <a:ext uri="{FF2B5EF4-FFF2-40B4-BE49-F238E27FC236}">
                <a16:creationId xmlns:a16="http://schemas.microsoft.com/office/drawing/2014/main" id="{6BD34D1D-A3D6-470D-9562-5F544E832E35}"/>
              </a:ext>
            </a:extLst>
          </p:cNvPr>
          <p:cNvSpPr txBox="1">
            <a:spLocks noChangeArrowheads="1"/>
          </p:cNvSpPr>
          <p:nvPr/>
        </p:nvSpPr>
        <p:spPr bwMode="auto">
          <a:xfrm>
            <a:off x="1187450" y="2963863"/>
            <a:ext cx="8953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400" b="1">
                <a:solidFill>
                  <a:srgbClr val="000000"/>
                </a:solidFill>
                <a:latin typeface="Arial" panose="020B0604020202020204" pitchFamily="34" charset="0"/>
              </a:rPr>
              <a:t>Acute</a:t>
            </a:r>
          </a:p>
        </p:txBody>
      </p:sp>
    </p:spTree>
    <p:extLst>
      <p:ext uri="{BB962C8B-B14F-4D97-AF65-F5344CB8AC3E}">
        <p14:creationId xmlns:p14="http://schemas.microsoft.com/office/powerpoint/2010/main" val="105946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966AB157-982E-4790-9B79-47FFBA5B8E18}"/>
              </a:ext>
            </a:extLst>
          </p:cNvPr>
          <p:cNvSpPr>
            <a:spLocks noGrp="1" noChangeArrowheads="1"/>
          </p:cNvSpPr>
          <p:nvPr>
            <p:ph type="title" idx="4294967295"/>
          </p:nvPr>
        </p:nvSpPr>
        <p:spPr>
          <a:xfrm>
            <a:off x="179512" y="692696"/>
            <a:ext cx="8713787" cy="782638"/>
          </a:xfrm>
        </p:spPr>
        <p:txBody>
          <a:bodyPr anchor="b"/>
          <a:lstStyle/>
          <a:p>
            <a:pPr algn="l" eaLnBrk="1" hangingPunct="1"/>
            <a:r>
              <a:rPr lang="en-US" altLang="en-US" sz="3200" dirty="0">
                <a:latin typeface="Verdana" panose="020B0604030504040204" pitchFamily="34" charset="0"/>
              </a:rPr>
              <a:t>Telemetric Bluetooth Home Monitoring</a:t>
            </a:r>
          </a:p>
        </p:txBody>
      </p:sp>
      <p:pic>
        <p:nvPicPr>
          <p:cNvPr id="196611" name="Picture 5" descr="Home blood pressure monitoring">
            <a:extLst>
              <a:ext uri="{FF2B5EF4-FFF2-40B4-BE49-F238E27FC236}">
                <a16:creationId xmlns:a16="http://schemas.microsoft.com/office/drawing/2014/main" id="{EE58CC01-AB20-49E7-96DC-95C948AFD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716338"/>
            <a:ext cx="209867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Picture 18" descr="bluetooth">
            <a:extLst>
              <a:ext uri="{FF2B5EF4-FFF2-40B4-BE49-F238E27FC236}">
                <a16:creationId xmlns:a16="http://schemas.microsoft.com/office/drawing/2014/main" id="{7C7F83E9-F176-4C85-A25A-FE5FC3B92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557338"/>
            <a:ext cx="122555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5" name="Picture 19">
            <a:extLst>
              <a:ext uri="{FF2B5EF4-FFF2-40B4-BE49-F238E27FC236}">
                <a16:creationId xmlns:a16="http://schemas.microsoft.com/office/drawing/2014/main" id="{1D78F84E-7799-4367-BEA1-AF57D7B5F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632" t="32520" r="33167" b="36604"/>
          <a:stretch>
            <a:fillRect/>
          </a:stretch>
        </p:blipFill>
        <p:spPr bwMode="auto">
          <a:xfrm>
            <a:off x="5620375" y="4221163"/>
            <a:ext cx="223202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6" name="Picture 21" descr="2420">
            <a:extLst>
              <a:ext uri="{FF2B5EF4-FFF2-40B4-BE49-F238E27FC236}">
                <a16:creationId xmlns:a16="http://schemas.microsoft.com/office/drawing/2014/main" id="{DE97267F-5EA2-4A49-8420-9A9F4257D0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920" y="4437063"/>
            <a:ext cx="146843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9" name="Pfeil nach unten 21">
            <a:extLst>
              <a:ext uri="{FF2B5EF4-FFF2-40B4-BE49-F238E27FC236}">
                <a16:creationId xmlns:a16="http://schemas.microsoft.com/office/drawing/2014/main" id="{FDACC033-3A43-427B-9C5C-B815F074B2DF}"/>
              </a:ext>
            </a:extLst>
          </p:cNvPr>
          <p:cNvSpPr>
            <a:spLocks noChangeArrowheads="1"/>
          </p:cNvSpPr>
          <p:nvPr/>
        </p:nvSpPr>
        <p:spPr bwMode="auto">
          <a:xfrm>
            <a:off x="6084168" y="3760477"/>
            <a:ext cx="457200" cy="381000"/>
          </a:xfrm>
          <a:prstGeom prst="downArrow">
            <a:avLst>
              <a:gd name="adj1" fmla="val 50000"/>
              <a:gd name="adj2" fmla="val 50000"/>
            </a:avLst>
          </a:prstGeom>
          <a:solidFill>
            <a:srgbClr val="FFFF66"/>
          </a:solidFill>
          <a:ln w="25400" algn="ctr">
            <a:solidFill>
              <a:srgbClr val="FFFF66"/>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de-CH" altLang="en-US" sz="2400">
              <a:solidFill>
                <a:srgbClr val="FFFFFF"/>
              </a:solidFill>
              <a:cs typeface="Arial" panose="020B0604020202020204" pitchFamily="34" charset="0"/>
            </a:endParaRPr>
          </a:p>
        </p:txBody>
      </p:sp>
      <p:sp>
        <p:nvSpPr>
          <p:cNvPr id="196620" name="Pfeil nach unten 21">
            <a:extLst>
              <a:ext uri="{FF2B5EF4-FFF2-40B4-BE49-F238E27FC236}">
                <a16:creationId xmlns:a16="http://schemas.microsoft.com/office/drawing/2014/main" id="{014B55EE-DC52-45EA-9134-D5B9BC5C59F5}"/>
              </a:ext>
            </a:extLst>
          </p:cNvPr>
          <p:cNvSpPr>
            <a:spLocks noChangeArrowheads="1"/>
          </p:cNvSpPr>
          <p:nvPr/>
        </p:nvSpPr>
        <p:spPr bwMode="auto">
          <a:xfrm rot="5400000">
            <a:off x="5038030" y="4835525"/>
            <a:ext cx="457200" cy="381000"/>
          </a:xfrm>
          <a:prstGeom prst="downArrow">
            <a:avLst>
              <a:gd name="adj1" fmla="val 50000"/>
              <a:gd name="adj2" fmla="val 50000"/>
            </a:avLst>
          </a:prstGeom>
          <a:solidFill>
            <a:srgbClr val="FFFF66"/>
          </a:solidFill>
          <a:ln w="25400" algn="ctr">
            <a:solidFill>
              <a:srgbClr val="FFFF66"/>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de-CH" altLang="en-US" sz="2400">
              <a:solidFill>
                <a:srgbClr val="FFFFFF"/>
              </a:solidFill>
              <a:cs typeface="Arial" panose="020B0604020202020204" pitchFamily="34" charset="0"/>
            </a:endParaRPr>
          </a:p>
        </p:txBody>
      </p:sp>
      <p:sp>
        <p:nvSpPr>
          <p:cNvPr id="196621" name="Pfeil nach unten 21">
            <a:extLst>
              <a:ext uri="{FF2B5EF4-FFF2-40B4-BE49-F238E27FC236}">
                <a16:creationId xmlns:a16="http://schemas.microsoft.com/office/drawing/2014/main" id="{C444271B-4796-45C7-962B-70498903E225}"/>
              </a:ext>
            </a:extLst>
          </p:cNvPr>
          <p:cNvSpPr>
            <a:spLocks noChangeArrowheads="1"/>
          </p:cNvSpPr>
          <p:nvPr/>
        </p:nvSpPr>
        <p:spPr bwMode="auto">
          <a:xfrm rot="5400000">
            <a:off x="2805113" y="4906963"/>
            <a:ext cx="457200" cy="381000"/>
          </a:xfrm>
          <a:prstGeom prst="downArrow">
            <a:avLst>
              <a:gd name="adj1" fmla="val 50000"/>
              <a:gd name="adj2" fmla="val 50000"/>
            </a:avLst>
          </a:prstGeom>
          <a:solidFill>
            <a:srgbClr val="FFFF66"/>
          </a:solidFill>
          <a:ln w="25400" algn="ctr">
            <a:solidFill>
              <a:srgbClr val="FFFF66"/>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de-CH" altLang="en-US" sz="2400">
              <a:solidFill>
                <a:srgbClr val="FFFFFF"/>
              </a:solidFill>
              <a:cs typeface="Arial" panose="020B0604020202020204" pitchFamily="34" charset="0"/>
            </a:endParaRPr>
          </a:p>
        </p:txBody>
      </p:sp>
      <p:pic>
        <p:nvPicPr>
          <p:cNvPr id="1026" name="Group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500" y="2060848"/>
            <a:ext cx="1440780" cy="1387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Straight Connector 5"/>
          <p:cNvPicPr>
            <a:picLocks noChangeArrowheads="1"/>
          </p:cNvPicPr>
          <p:nvPr/>
        </p:nvPicPr>
        <p:blipFill>
          <a:blip r:embed="rId8">
            <a:extLst>
              <a:ext uri="{28A0092B-C50C-407E-A947-70E740481C1C}">
                <a14:useLocalDpi xmlns:a14="http://schemas.microsoft.com/office/drawing/2010/main" val="0"/>
              </a:ext>
            </a:extLst>
          </a:blip>
          <a:srcRect l="-712500" r="-90833"/>
          <a:stretch>
            <a:fillRect/>
          </a:stretch>
        </p:blipFill>
        <p:spPr bwMode="auto">
          <a:xfrm>
            <a:off x="3074987" y="2900213"/>
            <a:ext cx="688975"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Straight Connector 6"/>
          <p:cNvPicPr>
            <a:picLocks noChangeArrowheads="1"/>
          </p:cNvPicPr>
          <p:nvPr/>
        </p:nvPicPr>
        <p:blipFill>
          <a:blip r:embed="rId8">
            <a:extLst>
              <a:ext uri="{28A0092B-C50C-407E-A947-70E740481C1C}">
                <a14:useLocalDpi xmlns:a14="http://schemas.microsoft.com/office/drawing/2010/main" val="0"/>
              </a:ext>
            </a:extLst>
          </a:blip>
          <a:srcRect l="-712500" r="-90833"/>
          <a:stretch>
            <a:fillRect/>
          </a:stretch>
        </p:blipFill>
        <p:spPr bwMode="auto">
          <a:xfrm>
            <a:off x="4786655" y="2869805"/>
            <a:ext cx="688975"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2525" y="2177023"/>
            <a:ext cx="2017877" cy="10764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8" descr="2"/>
          <p:cNvPicPr>
            <a:picLocks noChangeAspect="1" noChangeArrowheads="1"/>
          </p:cNvPicPr>
          <p:nvPr/>
        </p:nvPicPr>
        <p:blipFill>
          <a:blip r:embed="rId10">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642525" y="2215250"/>
            <a:ext cx="1488617" cy="107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50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a:extLst>
              <a:ext uri="{FF2B5EF4-FFF2-40B4-BE49-F238E27FC236}">
                <a16:creationId xmlns:a16="http://schemas.microsoft.com/office/drawing/2014/main" id="{FE711EC3-1407-4EDA-9E3A-7629552BD9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060848"/>
            <a:ext cx="7935485" cy="431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9" name="Text Box 5">
            <a:extLst>
              <a:ext uri="{FF2B5EF4-FFF2-40B4-BE49-F238E27FC236}">
                <a16:creationId xmlns:a16="http://schemas.microsoft.com/office/drawing/2014/main" id="{67C3F5CD-4D91-436E-B332-E7E636A3B5BA}"/>
              </a:ext>
            </a:extLst>
          </p:cNvPr>
          <p:cNvSpPr txBox="1">
            <a:spLocks noChangeArrowheads="1"/>
          </p:cNvSpPr>
          <p:nvPr/>
        </p:nvSpPr>
        <p:spPr bwMode="auto">
          <a:xfrm>
            <a:off x="395536" y="908720"/>
            <a:ext cx="7776864" cy="92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40" tIns="45672" rIns="91340" bIns="4567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GB" altLang="en-US" sz="2400" b="1" dirty="0">
                <a:solidFill>
                  <a:srgbClr val="000000"/>
                </a:solidFill>
                <a:latin typeface="+mj-lt"/>
                <a:cs typeface="Arial" panose="020B0604020202020204" pitchFamily="34" charset="0"/>
              </a:rPr>
              <a:t>COMMIT Study – OXVASC home monitoring</a:t>
            </a:r>
          </a:p>
          <a:p>
            <a:pPr eaLnBrk="1" hangingPunct="1">
              <a:spcBef>
                <a:spcPct val="50000"/>
              </a:spcBef>
              <a:buFontTx/>
              <a:buChar char="-"/>
            </a:pPr>
            <a:r>
              <a:rPr lang="en-GB" altLang="en-US" sz="2000" b="1" dirty="0">
                <a:solidFill>
                  <a:srgbClr val="000000"/>
                </a:solidFill>
                <a:latin typeface="+mj-lt"/>
                <a:cs typeface="Arial" panose="020B0604020202020204" pitchFamily="34" charset="0"/>
              </a:rPr>
              <a:t>  </a:t>
            </a:r>
            <a:r>
              <a:rPr lang="en-GB" altLang="en-US" sz="2000" dirty="0">
                <a:solidFill>
                  <a:srgbClr val="000000"/>
                </a:solidFill>
                <a:latin typeface="+mj-lt"/>
                <a:cs typeface="Arial" panose="020B0604020202020204" pitchFamily="34" charset="0"/>
              </a:rPr>
              <a:t>1200 patients; 2886 drug changes; 92% uptake </a:t>
            </a:r>
            <a:endParaRPr lang="en-US" altLang="en-US" sz="2000" dirty="0">
              <a:solidFill>
                <a:srgbClr val="000000"/>
              </a:solidFill>
              <a:latin typeface="+mj-lt"/>
              <a:cs typeface="Arial" panose="020B0604020202020204" pitchFamily="34" charset="0"/>
            </a:endParaRPr>
          </a:p>
        </p:txBody>
      </p:sp>
    </p:spTree>
    <p:extLst>
      <p:ext uri="{BB962C8B-B14F-4D97-AF65-F5344CB8AC3E}">
        <p14:creationId xmlns:p14="http://schemas.microsoft.com/office/powerpoint/2010/main" val="2731974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229600" cy="1143000"/>
          </a:xfrm>
        </p:spPr>
        <p:txBody>
          <a:bodyPr/>
          <a:lstStyle/>
          <a:p>
            <a:r>
              <a:rPr lang="en-GB" altLang="en-US" dirty="0">
                <a:solidFill>
                  <a:srgbClr val="26179E"/>
                </a:solidFill>
                <a:cs typeface="Arial" panose="020B0604020202020204" pitchFamily="34" charset="0"/>
              </a:rPr>
              <a:t>Conclusions</a:t>
            </a:r>
            <a:endParaRPr lang="en-GB" dirty="0">
              <a:solidFill>
                <a:srgbClr val="26179E"/>
              </a:solidFill>
            </a:endParaRPr>
          </a:p>
        </p:txBody>
      </p:sp>
      <p:sp>
        <p:nvSpPr>
          <p:cNvPr id="3" name="Content Placeholder 2"/>
          <p:cNvSpPr>
            <a:spLocks noGrp="1"/>
          </p:cNvSpPr>
          <p:nvPr>
            <p:ph idx="1"/>
          </p:nvPr>
        </p:nvSpPr>
        <p:spPr>
          <a:xfrm>
            <a:off x="435496" y="1700808"/>
            <a:ext cx="8229600" cy="4390542"/>
          </a:xfrm>
        </p:spPr>
        <p:txBody>
          <a:bodyPr>
            <a:normAutofit fontScale="55000" lnSpcReduction="20000"/>
          </a:bodyPr>
          <a:lstStyle/>
          <a:p>
            <a:r>
              <a:rPr lang="en-GB" altLang="en-US" dirty="0">
                <a:solidFill>
                  <a:srgbClr val="002060"/>
                </a:solidFill>
                <a:cs typeface="Arial" panose="020B0604020202020204" pitchFamily="34" charset="0"/>
              </a:rPr>
              <a:t>Telemetric home BP monitoring is feasible and well tolerated by patients with TIA and non-disabling stroke, irrespective of age, and is found to be helpful by GPs </a:t>
            </a:r>
          </a:p>
          <a:p>
            <a:endParaRPr lang="en-GB" altLang="en-US" dirty="0">
              <a:solidFill>
                <a:srgbClr val="002060"/>
              </a:solidFill>
              <a:cs typeface="Arial" panose="020B0604020202020204" pitchFamily="34" charset="0"/>
            </a:endParaRPr>
          </a:p>
          <a:p>
            <a:r>
              <a:rPr lang="en-GB" altLang="en-US" dirty="0">
                <a:solidFill>
                  <a:srgbClr val="002060"/>
                </a:solidFill>
                <a:cs typeface="Arial" panose="020B0604020202020204" pitchFamily="34" charset="0"/>
              </a:rPr>
              <a:t>Monitoring detects high levels of masked hypertension, and informs titration of medication in the majority of patients</a:t>
            </a:r>
          </a:p>
          <a:p>
            <a:endParaRPr lang="en-GB" altLang="en-US" dirty="0">
              <a:solidFill>
                <a:srgbClr val="002060"/>
              </a:solidFill>
              <a:cs typeface="Arial" panose="020B0604020202020204" pitchFamily="34" charset="0"/>
            </a:endParaRPr>
          </a:p>
          <a:p>
            <a:r>
              <a:rPr lang="en-GB" altLang="en-US" dirty="0">
                <a:solidFill>
                  <a:srgbClr val="002060"/>
                </a:solidFill>
                <a:cs typeface="Arial" panose="020B0604020202020204" pitchFamily="34" charset="0"/>
              </a:rPr>
              <a:t>Monitoring is associated with good BP-control and excellent longer-term compliance with medication</a:t>
            </a:r>
          </a:p>
          <a:p>
            <a:endParaRPr lang="en-GB" altLang="en-US" dirty="0">
              <a:solidFill>
                <a:srgbClr val="002060"/>
              </a:solidFill>
              <a:cs typeface="Arial" panose="020B0604020202020204" pitchFamily="34" charset="0"/>
            </a:endParaRPr>
          </a:p>
          <a:p>
            <a:r>
              <a:rPr lang="en-GB" altLang="en-US" dirty="0">
                <a:solidFill>
                  <a:srgbClr val="002060"/>
                </a:solidFill>
                <a:cs typeface="Arial" panose="020B0604020202020204" pitchFamily="34" charset="0"/>
              </a:rPr>
              <a:t>Intensive BP-lowering titrated according to HBPM is reasonably safe in an elderly population prone to falls</a:t>
            </a:r>
          </a:p>
          <a:p>
            <a:endParaRPr lang="en-GB" altLang="en-US" dirty="0">
              <a:solidFill>
                <a:srgbClr val="002060"/>
              </a:solidFill>
              <a:cs typeface="Arial" panose="020B0604020202020204" pitchFamily="34" charset="0"/>
            </a:endParaRPr>
          </a:p>
          <a:p>
            <a:r>
              <a:rPr lang="en-GB" altLang="en-US" dirty="0">
                <a:solidFill>
                  <a:srgbClr val="002060"/>
                </a:solidFill>
                <a:cs typeface="Arial" panose="020B0604020202020204" pitchFamily="34" charset="0"/>
              </a:rPr>
              <a:t>Residual hypertension detected on home-monitoring is of more prognostic value than on ABPM</a:t>
            </a:r>
          </a:p>
          <a:p>
            <a:endParaRPr lang="en-GB" altLang="en-US" dirty="0">
              <a:solidFill>
                <a:srgbClr val="002060"/>
              </a:solidFill>
              <a:cs typeface="Arial" panose="020B0604020202020204" pitchFamily="34" charset="0"/>
            </a:endParaRPr>
          </a:p>
          <a:p>
            <a:r>
              <a:rPr lang="en-GB" altLang="en-US" dirty="0">
                <a:solidFill>
                  <a:srgbClr val="002060"/>
                </a:solidFill>
                <a:cs typeface="Arial" panose="020B0604020202020204" pitchFamily="34" charset="0"/>
              </a:rPr>
              <a:t>BUT  -  can it be rolled out across multiple centres</a:t>
            </a:r>
            <a:r>
              <a:rPr lang="en-GB" altLang="en-US" dirty="0" smtClean="0">
                <a:solidFill>
                  <a:srgbClr val="002060"/>
                </a:solidFill>
                <a:cs typeface="Arial" panose="020B0604020202020204" pitchFamily="34" charset="0"/>
              </a:rPr>
              <a:t>?</a:t>
            </a:r>
            <a:endParaRPr lang="en-GB" altLang="en-US" dirty="0">
              <a:solidFill>
                <a:srgbClr val="002060"/>
              </a:solidFill>
              <a:cs typeface="Arial" panose="020B0604020202020204" pitchFamily="34" charset="0"/>
            </a:endParaRPr>
          </a:p>
        </p:txBody>
      </p:sp>
    </p:spTree>
    <p:extLst>
      <p:ext uri="{BB962C8B-B14F-4D97-AF65-F5344CB8AC3E}">
        <p14:creationId xmlns:p14="http://schemas.microsoft.com/office/powerpoint/2010/main" val="3287795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2">
            <a:extLst>
              <a:ext uri="{FF2B5EF4-FFF2-40B4-BE49-F238E27FC236}">
                <a16:creationId xmlns:a16="http://schemas.microsoft.com/office/drawing/2014/main" id="{E7D925DC-8354-8549-B394-BB10E6D892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6381328"/>
            <a:ext cx="107111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5E0DB33-4965-3A4A-9F74-FBA90F638D92}"/>
              </a:ext>
            </a:extLst>
          </p:cNvPr>
          <p:cNvSpPr txBox="1"/>
          <p:nvPr/>
        </p:nvSpPr>
        <p:spPr>
          <a:xfrm>
            <a:off x="3059832" y="104344"/>
            <a:ext cx="3200043" cy="523220"/>
          </a:xfrm>
          <a:prstGeom prst="rect">
            <a:avLst/>
          </a:prstGeom>
          <a:noFill/>
        </p:spPr>
        <p:txBody>
          <a:bodyPr wrap="none" rtlCol="0">
            <a:spAutoFit/>
          </a:bodyPr>
          <a:lstStyle/>
          <a:p>
            <a:r>
              <a:rPr lang="en-US" sz="2800" b="1" dirty="0">
                <a:solidFill>
                  <a:schemeClr val="bg1"/>
                </a:solidFill>
              </a:rPr>
              <a:t>PROHIBIT-ICH TEAM</a:t>
            </a:r>
          </a:p>
        </p:txBody>
      </p:sp>
      <p:graphicFrame>
        <p:nvGraphicFramePr>
          <p:cNvPr id="6" name="Table 5"/>
          <p:cNvGraphicFramePr>
            <a:graphicFrameLocks noGrp="1"/>
          </p:cNvGraphicFramePr>
          <p:nvPr>
            <p:extLst>
              <p:ext uri="{D42A27DB-BD31-4B8C-83A1-F6EECF244321}">
                <p14:modId xmlns:p14="http://schemas.microsoft.com/office/powerpoint/2010/main" val="3252489958"/>
              </p:ext>
            </p:extLst>
          </p:nvPr>
        </p:nvGraphicFramePr>
        <p:xfrm>
          <a:off x="395536" y="1285840"/>
          <a:ext cx="7704856" cy="4632960"/>
        </p:xfrm>
        <a:graphic>
          <a:graphicData uri="http://schemas.openxmlformats.org/drawingml/2006/table">
            <a:tbl>
              <a:tblPr firstRow="1" firstCol="1" bandRow="1">
                <a:tableStyleId>{BC89EF96-8CEA-46FF-86C4-4CE0E7609802}</a:tableStyleId>
              </a:tblPr>
              <a:tblGrid>
                <a:gridCol w="2900375">
                  <a:extLst>
                    <a:ext uri="{9D8B030D-6E8A-4147-A177-3AD203B41FA5}">
                      <a16:colId xmlns:a16="http://schemas.microsoft.com/office/drawing/2014/main" val="20000"/>
                    </a:ext>
                  </a:extLst>
                </a:gridCol>
                <a:gridCol w="4804481">
                  <a:extLst>
                    <a:ext uri="{9D8B030D-6E8A-4147-A177-3AD203B41FA5}">
                      <a16:colId xmlns:a16="http://schemas.microsoft.com/office/drawing/2014/main" val="20001"/>
                    </a:ext>
                  </a:extLst>
                </a:gridCol>
              </a:tblGrid>
              <a:tr h="548411">
                <a:tc>
                  <a:txBody>
                    <a:bodyPr/>
                    <a:lstStyle/>
                    <a:p>
                      <a:pPr algn="just">
                        <a:spcAft>
                          <a:spcPts val="0"/>
                        </a:spcAft>
                        <a:tabLst>
                          <a:tab pos="2343150" algn="l"/>
                        </a:tabLst>
                      </a:pPr>
                      <a:r>
                        <a:rPr lang="en-GB" sz="2000" b="1" dirty="0">
                          <a:solidFill>
                            <a:schemeClr val="tx1"/>
                          </a:solidFill>
                          <a:effectLst/>
                          <a:latin typeface="+mn-lt"/>
                          <a:ea typeface="Times New Roman" panose="02020603050405020304" pitchFamily="18" charset="0"/>
                        </a:rPr>
                        <a:t>Chief</a:t>
                      </a:r>
                      <a:r>
                        <a:rPr lang="en-GB" sz="2000" b="1" baseline="0" dirty="0">
                          <a:solidFill>
                            <a:schemeClr val="tx1"/>
                          </a:solidFill>
                          <a:effectLst/>
                          <a:latin typeface="+mn-lt"/>
                          <a:ea typeface="Times New Roman" panose="02020603050405020304" pitchFamily="18" charset="0"/>
                        </a:rPr>
                        <a:t> Investigator</a:t>
                      </a:r>
                      <a:endParaRPr lang="en-GB" sz="20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tabLst>
                          <a:tab pos="2343150" algn="l"/>
                        </a:tabLst>
                      </a:pPr>
                      <a:r>
                        <a:rPr lang="en-GB" sz="2000" b="1" dirty="0">
                          <a:solidFill>
                            <a:schemeClr val="tx1"/>
                          </a:solidFill>
                          <a:effectLst/>
                          <a:latin typeface="+mn-lt"/>
                          <a:ea typeface="Times New Roman" panose="02020603050405020304" pitchFamily="18" charset="0"/>
                        </a:rPr>
                        <a:t>Professor David Werring</a:t>
                      </a:r>
                    </a:p>
                    <a:p>
                      <a:pPr marL="0" marR="0" indent="0" algn="l" defTabSz="914400" rtl="0" eaLnBrk="1" fontAlgn="auto" latinLnBrk="0" hangingPunct="1">
                        <a:lnSpc>
                          <a:spcPct val="100000"/>
                        </a:lnSpc>
                        <a:spcBef>
                          <a:spcPts val="0"/>
                        </a:spcBef>
                        <a:spcAft>
                          <a:spcPts val="0"/>
                        </a:spcAft>
                        <a:buClrTx/>
                        <a:buSzTx/>
                        <a:buFontTx/>
                        <a:buNone/>
                        <a:tabLst>
                          <a:tab pos="2343150" algn="l"/>
                        </a:tabLst>
                        <a:defRPr/>
                      </a:pPr>
                      <a:r>
                        <a:rPr lang="en-US" sz="1800" b="1" u="none" strike="noStrike" kern="1200" dirty="0">
                          <a:solidFill>
                            <a:srgbClr val="0070C0"/>
                          </a:solidFill>
                          <a:effectLst/>
                          <a:latin typeface="+mn-lt"/>
                          <a:ea typeface="+mn-ea"/>
                          <a:cs typeface="+mn-cs"/>
                          <a:hlinkClick r:id="rId3"/>
                        </a:rPr>
                        <a:t>d.werring@ucl.ac.uk</a:t>
                      </a:r>
                      <a:endParaRPr lang="en-GB" sz="1800" b="1" kern="1200" dirty="0">
                        <a:solidFill>
                          <a:srgbClr val="0070C0"/>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548411">
                <a:tc>
                  <a:txBody>
                    <a:bodyPr/>
                    <a:lstStyle/>
                    <a:p>
                      <a:pPr algn="just">
                        <a:spcAft>
                          <a:spcPts val="0"/>
                        </a:spcAft>
                        <a:tabLst>
                          <a:tab pos="2343150" algn="l"/>
                        </a:tabLst>
                      </a:pPr>
                      <a:r>
                        <a:rPr lang="en-GB" sz="2000" b="1" dirty="0">
                          <a:solidFill>
                            <a:schemeClr val="tx1"/>
                          </a:solidFill>
                          <a:effectLst/>
                          <a:latin typeface="+mn-lt"/>
                          <a:ea typeface="Times New Roman" panose="02020603050405020304" pitchFamily="18" charset="0"/>
                        </a:rPr>
                        <a:t>Co-Chief Investigator</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9CCFF">
                        <a:alpha val="20000"/>
                      </a:srgbClr>
                    </a:solidFill>
                  </a:tcPr>
                </a:tc>
                <a:tc>
                  <a:txBody>
                    <a:bodyPr/>
                    <a:lstStyle/>
                    <a:p>
                      <a:pPr>
                        <a:spcAft>
                          <a:spcPts val="0"/>
                        </a:spcAft>
                        <a:tabLst>
                          <a:tab pos="2343150" algn="l"/>
                        </a:tabLst>
                      </a:pPr>
                      <a:r>
                        <a:rPr lang="en-GB" sz="2000" b="1" dirty="0">
                          <a:solidFill>
                            <a:schemeClr val="tx1"/>
                          </a:solidFill>
                          <a:effectLst/>
                          <a:latin typeface="+mn-lt"/>
                          <a:ea typeface="Times New Roman" panose="02020603050405020304" pitchFamily="18" charset="0"/>
                        </a:rPr>
                        <a:t>Professor Peter Rothwell</a:t>
                      </a:r>
                    </a:p>
                    <a:p>
                      <a:pPr marL="0" marR="0" indent="0" algn="l" defTabSz="914400" rtl="0" eaLnBrk="1" fontAlgn="auto" latinLnBrk="0" hangingPunct="1">
                        <a:lnSpc>
                          <a:spcPct val="100000"/>
                        </a:lnSpc>
                        <a:spcBef>
                          <a:spcPts val="0"/>
                        </a:spcBef>
                        <a:spcAft>
                          <a:spcPts val="0"/>
                        </a:spcAft>
                        <a:buClrTx/>
                        <a:buSzTx/>
                        <a:buFontTx/>
                        <a:buNone/>
                        <a:tabLst>
                          <a:tab pos="2343150" algn="l"/>
                        </a:tabLst>
                        <a:defRPr/>
                      </a:pPr>
                      <a:r>
                        <a:rPr lang="en-US" sz="1800" b="1" u="none" strike="noStrike" kern="1200" dirty="0">
                          <a:solidFill>
                            <a:schemeClr val="tx1"/>
                          </a:solidFill>
                          <a:effectLst/>
                          <a:latin typeface="+mn-lt"/>
                          <a:ea typeface="+mn-ea"/>
                          <a:cs typeface="+mn-cs"/>
                          <a:hlinkClick r:id="rId4"/>
                        </a:rPr>
                        <a:t>peter.rothwell@ndcn.ox.ac.uk</a:t>
                      </a:r>
                      <a:r>
                        <a:rPr lang="en-US" sz="1800" b="1" u="none" strike="noStrike" kern="1200" dirty="0">
                          <a:solidFill>
                            <a:schemeClr val="tx1"/>
                          </a:solidFill>
                          <a:effectLst/>
                          <a:latin typeface="+mn-lt"/>
                          <a:ea typeface="+mn-ea"/>
                          <a:cs typeface="+mn-cs"/>
                        </a:rPr>
                        <a:t> </a:t>
                      </a:r>
                      <a:endParaRPr lang="en-GB" sz="1800" b="1" u="none" strike="noStrike" kern="1200" dirty="0">
                        <a:solidFill>
                          <a:schemeClr val="tx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9CCFF">
                        <a:alpha val="20000"/>
                      </a:srgbClr>
                    </a:solidFill>
                  </a:tcPr>
                </a:tc>
                <a:extLst>
                  <a:ext uri="{0D108BD9-81ED-4DB2-BD59-A6C34878D82A}">
                    <a16:rowId xmlns:a16="http://schemas.microsoft.com/office/drawing/2014/main" val="10001"/>
                  </a:ext>
                </a:extLst>
              </a:tr>
              <a:tr h="865912">
                <a:tc>
                  <a:txBody>
                    <a:bodyPr/>
                    <a:lstStyle/>
                    <a:p>
                      <a:pPr algn="just">
                        <a:spcAft>
                          <a:spcPts val="0"/>
                        </a:spcAft>
                        <a:tabLst>
                          <a:tab pos="2343150" algn="l"/>
                        </a:tabLst>
                      </a:pPr>
                      <a:r>
                        <a:rPr lang="en-US" sz="2000" b="1" dirty="0">
                          <a:effectLst/>
                        </a:rPr>
                        <a:t>Trial Coordinator</a:t>
                      </a:r>
                      <a:endParaRPr lang="en-GB" sz="20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tabLst>
                          <a:tab pos="2343150" algn="l"/>
                        </a:tabLst>
                      </a:pPr>
                      <a:r>
                        <a:rPr lang="en-US" sz="2000" b="1" dirty="0" err="1">
                          <a:effectLst/>
                        </a:rPr>
                        <a:t>Shahena</a:t>
                      </a:r>
                      <a:r>
                        <a:rPr lang="en-US" sz="2000" b="1" dirty="0">
                          <a:effectLst/>
                        </a:rPr>
                        <a:t> Butt</a:t>
                      </a:r>
                      <a:endParaRPr lang="en-GB" sz="2000" b="1" dirty="0">
                        <a:effectLst/>
                      </a:endParaRPr>
                    </a:p>
                    <a:p>
                      <a:pPr>
                        <a:spcAft>
                          <a:spcPts val="0"/>
                        </a:spcAft>
                        <a:tabLst>
                          <a:tab pos="2343150" algn="l"/>
                        </a:tabLst>
                      </a:pPr>
                      <a:r>
                        <a:rPr lang="en-US" sz="2000" b="1" u="none" strike="noStrike" dirty="0">
                          <a:effectLst/>
                          <a:hlinkClick r:id="rId5"/>
                        </a:rPr>
                        <a:t>shahena.butt@ucl.ac.uk</a:t>
                      </a:r>
                      <a:endParaRPr lang="en-GB" sz="2000" b="1" dirty="0">
                        <a:effectLst/>
                      </a:endParaRPr>
                    </a:p>
                    <a:p>
                      <a:pPr>
                        <a:spcAft>
                          <a:spcPts val="0"/>
                        </a:spcAft>
                        <a:tabLst>
                          <a:tab pos="2343150" algn="l"/>
                        </a:tabLst>
                      </a:pPr>
                      <a:r>
                        <a:rPr lang="en-US" sz="1800" b="0" dirty="0">
                          <a:effectLst/>
                        </a:rPr>
                        <a:t>Tel: 0203 108 6181</a:t>
                      </a:r>
                      <a:endParaRPr lang="en-GB" sz="1800" b="0" dirty="0">
                        <a:solidFill>
                          <a:schemeClr val="tx1"/>
                        </a:solidFill>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837048">
                <a:tc>
                  <a:txBody>
                    <a:bodyPr/>
                    <a:lstStyle/>
                    <a:p>
                      <a:r>
                        <a:rPr lang="en-US" sz="1800" b="1" kern="1200" dirty="0">
                          <a:solidFill>
                            <a:schemeClr val="tx1"/>
                          </a:solidFill>
                          <a:effectLst/>
                          <a:latin typeface="+mn-lt"/>
                          <a:ea typeface="+mn-ea"/>
                          <a:cs typeface="+mn-cs"/>
                        </a:rPr>
                        <a:t>BP Clinical Research Therapist:</a:t>
                      </a:r>
                      <a:endParaRPr lang="en-GB" sz="1800" b="1"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(BP Monitoring Centre)</a:t>
                      </a:r>
                      <a:endParaRPr lang="en-GB" sz="20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9CCFF">
                        <a:alpha val="20000"/>
                      </a:srgbClr>
                    </a:solidFill>
                  </a:tcPr>
                </a:tc>
                <a:tc>
                  <a:txBody>
                    <a:bodyPr/>
                    <a:lstStyle/>
                    <a:p>
                      <a:pPr>
                        <a:spcAft>
                          <a:spcPts val="0"/>
                        </a:spcAft>
                        <a:tabLst>
                          <a:tab pos="2343150" algn="l"/>
                        </a:tabLst>
                      </a:pPr>
                      <a:r>
                        <a:rPr lang="en-GB" sz="2000" b="1" dirty="0">
                          <a:solidFill>
                            <a:schemeClr val="tx1"/>
                          </a:solidFill>
                          <a:effectLst/>
                          <a:latin typeface="+mn-lt"/>
                        </a:rPr>
                        <a:t>Michelle Wilson</a:t>
                      </a:r>
                    </a:p>
                    <a:p>
                      <a:r>
                        <a:rPr lang="en-US" sz="2000" b="1" u="none" strike="noStrike" kern="1200" dirty="0">
                          <a:solidFill>
                            <a:schemeClr val="tx1"/>
                          </a:solidFill>
                          <a:effectLst/>
                          <a:latin typeface="+mn-lt"/>
                          <a:ea typeface="+mn-ea"/>
                          <a:cs typeface="+mn-cs"/>
                          <a:hlinkClick r:id="rId6"/>
                        </a:rPr>
                        <a:t>michelle.wilson@ndcn.ox.ac.uk</a:t>
                      </a:r>
                      <a:endParaRPr lang="en-GB" sz="2000" b="1" u="none" strike="noStrike"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Tel: 01865 231601 </a:t>
                      </a:r>
                      <a:endParaRPr lang="en-GB" sz="2000" b="1" dirty="0">
                        <a:solidFill>
                          <a:schemeClr val="tx1"/>
                        </a:solidFill>
                        <a:effectLst/>
                        <a:latin typeface="+mn-lt"/>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9CCFF">
                        <a:alpha val="20000"/>
                      </a:srgbClr>
                    </a:solidFill>
                  </a:tcPr>
                </a:tc>
                <a:extLst>
                  <a:ext uri="{0D108BD9-81ED-4DB2-BD59-A6C34878D82A}">
                    <a16:rowId xmlns:a16="http://schemas.microsoft.com/office/drawing/2014/main" val="10003"/>
                  </a:ext>
                </a:extLst>
              </a:tr>
              <a:tr h="808185">
                <a:tc>
                  <a:txBody>
                    <a:bodyPr/>
                    <a:lstStyle/>
                    <a:p>
                      <a:r>
                        <a:rPr lang="en-US" sz="1800" b="1" kern="1200" dirty="0">
                          <a:solidFill>
                            <a:schemeClr val="tx1"/>
                          </a:solidFill>
                          <a:effectLst/>
                          <a:latin typeface="+mn-lt"/>
                          <a:ea typeface="+mn-ea"/>
                          <a:cs typeface="+mn-cs"/>
                        </a:rPr>
                        <a:t>BP Research Coordinator: </a:t>
                      </a:r>
                      <a:endParaRPr lang="en-GB" sz="1800" b="1"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(BP Monitoring Centre)</a:t>
                      </a:r>
                      <a:endParaRPr lang="en-GB" sz="20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tabLst>
                          <a:tab pos="2343150" algn="l"/>
                        </a:tabLst>
                      </a:pPr>
                      <a:r>
                        <a:rPr lang="en-GB" sz="2000" b="1" dirty="0">
                          <a:solidFill>
                            <a:schemeClr val="tx1"/>
                          </a:solidFill>
                          <a:effectLst/>
                          <a:latin typeface="+mn-lt"/>
                        </a:rPr>
                        <a:t>Louise Silver</a:t>
                      </a:r>
                    </a:p>
                    <a:p>
                      <a:r>
                        <a:rPr lang="en-US" sz="1800" b="1" u="none" strike="noStrike" kern="1200" dirty="0">
                          <a:solidFill>
                            <a:schemeClr val="tx1"/>
                          </a:solidFill>
                          <a:effectLst/>
                          <a:latin typeface="+mn-lt"/>
                          <a:ea typeface="+mn-ea"/>
                          <a:cs typeface="+mn-cs"/>
                          <a:hlinkClick r:id="rId7"/>
                        </a:rPr>
                        <a:t>louise.silver@ndcn.ox.ac.uk</a:t>
                      </a:r>
                      <a:endParaRPr lang="en-GB" sz="1800" b="1"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Tel: 01865 234622</a:t>
                      </a:r>
                      <a:endParaRPr lang="en-GB" sz="2000" b="1" dirty="0">
                        <a:solidFill>
                          <a:schemeClr val="tx1"/>
                        </a:solidFill>
                        <a:effectLst/>
                        <a:latin typeface="+mn-lt"/>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808185">
                <a:tc>
                  <a:txBody>
                    <a:bodyPr/>
                    <a:lstStyle/>
                    <a:p>
                      <a:r>
                        <a:rPr lang="en-US" sz="1800" b="1" kern="1200" dirty="0">
                          <a:solidFill>
                            <a:schemeClr val="tx1"/>
                          </a:solidFill>
                          <a:effectLst/>
                          <a:latin typeface="+mn-lt"/>
                          <a:ea typeface="+mn-ea"/>
                          <a:cs typeface="+mn-cs"/>
                        </a:rPr>
                        <a:t>BP Clinical Research Fellow:</a:t>
                      </a:r>
                      <a:endParaRPr lang="en-GB" sz="1800" b="1"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(BP Monitoring Centre)</a:t>
                      </a:r>
                      <a:endParaRPr lang="en-GB" sz="2000" b="1" dirty="0">
                        <a:solidFill>
                          <a:schemeClr val="tx1"/>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2343150" algn="l"/>
                        </a:tabLst>
                        <a:defRPr/>
                      </a:pPr>
                      <a:r>
                        <a:rPr lang="en-US" sz="2000" b="1" kern="1200" dirty="0">
                          <a:solidFill>
                            <a:schemeClr val="tx1"/>
                          </a:solidFill>
                          <a:effectLst/>
                          <a:latin typeface="+mn-lt"/>
                          <a:ea typeface="+mn-ea"/>
                          <a:cs typeface="+mn-cs"/>
                        </a:rPr>
                        <a:t>Iain McGurgan</a:t>
                      </a:r>
                      <a:endParaRPr lang="en-GB" sz="2000" b="1" kern="1200" dirty="0">
                        <a:solidFill>
                          <a:schemeClr val="tx1"/>
                        </a:solidFill>
                        <a:effectLst/>
                        <a:latin typeface="+mn-lt"/>
                        <a:ea typeface="+mn-ea"/>
                        <a:cs typeface="+mn-cs"/>
                      </a:endParaRPr>
                    </a:p>
                    <a:p>
                      <a:r>
                        <a:rPr lang="en-US" sz="1800" b="1" u="none" strike="noStrike" kern="1200" dirty="0">
                          <a:solidFill>
                            <a:srgbClr val="0070C0"/>
                          </a:solidFill>
                          <a:effectLst/>
                          <a:latin typeface="+mn-lt"/>
                          <a:ea typeface="+mn-ea"/>
                          <a:cs typeface="+mn-cs"/>
                          <a:hlinkClick r:id="rId8"/>
                        </a:rPr>
                        <a:t>ian.mcgurgan@ndcn.ox.ac.uk</a:t>
                      </a:r>
                      <a:endParaRPr lang="en-GB" sz="1800" b="1" kern="1200" dirty="0">
                        <a:solidFill>
                          <a:srgbClr val="0070C0"/>
                        </a:solidFill>
                        <a:effectLst/>
                        <a:latin typeface="+mn-lt"/>
                        <a:ea typeface="+mn-ea"/>
                        <a:cs typeface="+mn-cs"/>
                      </a:endParaRPr>
                    </a:p>
                    <a:p>
                      <a:r>
                        <a:rPr lang="en-US" sz="1800" kern="1200" dirty="0">
                          <a:solidFill>
                            <a:schemeClr val="tx1"/>
                          </a:solidFill>
                          <a:effectLst/>
                          <a:latin typeface="+mn-lt"/>
                          <a:ea typeface="+mn-ea"/>
                          <a:cs typeface="+mn-cs"/>
                        </a:rPr>
                        <a:t>Tel: 01865 231601</a:t>
                      </a:r>
                      <a:endParaRPr lang="en-GB" sz="2000" b="1" dirty="0">
                        <a:solidFill>
                          <a:schemeClr val="tx1"/>
                        </a:solidFill>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alpha val="2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8769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p:cNvSpPr>
            <a:spLocks noChangeArrowheads="1"/>
          </p:cNvSpPr>
          <p:nvPr/>
        </p:nvSpPr>
        <p:spPr bwMode="auto">
          <a:xfrm>
            <a:off x="1668349" y="2456892"/>
            <a:ext cx="5549945" cy="924279"/>
          </a:xfrm>
          <a:prstGeom prst="rect">
            <a:avLst/>
          </a:prstGeom>
          <a:noFill/>
          <a:ln w="9525">
            <a:no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numCol="1" spcCol="7200000">
            <a:noAutofit/>
          </a:bodyPr>
          <a:lstStyle/>
          <a:p>
            <a:pPr algn="ctr"/>
            <a:r>
              <a:rPr lang="en-GB" sz="3600" b="1" dirty="0">
                <a:solidFill>
                  <a:srgbClr val="002060"/>
                </a:solidFill>
                <a:ea typeface="Arial Unicode MS" panose="020B0604020202020204" pitchFamily="34" charset="-128"/>
                <a:cs typeface="Arial Unicode MS" panose="020B0604020202020204" pitchFamily="34" charset="-128"/>
              </a:rPr>
              <a:t>Study Protocol</a:t>
            </a:r>
            <a:endParaRPr lang="en-GB" sz="3600" b="1" baseline="30000" dirty="0">
              <a:solidFill>
                <a:srgbClr val="002060"/>
              </a:solidFill>
              <a:ea typeface="Arial Unicode MS" panose="020B0604020202020204" pitchFamily="34" charset="-128"/>
              <a:cs typeface="Arial Unicode MS" panose="020B0604020202020204" pitchFamily="34" charset="-128"/>
            </a:endParaRPr>
          </a:p>
          <a:p>
            <a:pPr marL="428625" indent="-428625">
              <a:buFont typeface="Wingdings" panose="05000000000000000000" pitchFamily="2" charset="2"/>
              <a:buChar char="§"/>
            </a:pPr>
            <a:endParaRPr lang="en-GB" sz="2400" b="1" baseline="30000" dirty="0">
              <a:solidFill>
                <a:srgbClr val="12028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428625" indent="-428625">
              <a:buFont typeface="Wingdings" panose="05000000000000000000" pitchFamily="2" charset="2"/>
              <a:buChar char="§"/>
            </a:pPr>
            <a:endParaRPr lang="en-GB" sz="2400" b="1" baseline="30000" dirty="0">
              <a:solidFill>
                <a:srgbClr val="12028C"/>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428625" indent="-428625">
              <a:buFont typeface="Wingdings" panose="05000000000000000000" pitchFamily="2" charset="2"/>
              <a:buChar char="§"/>
            </a:pPr>
            <a:endParaRPr lang="en-GB" sz="2400" b="1" baseline="30000" dirty="0">
              <a:solidFill>
                <a:srgbClr val="12028C"/>
              </a:solidFill>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GB" sz="2400" b="1" baseline="30000" dirty="0">
              <a:solidFill>
                <a:srgbClr val="12028C"/>
              </a:solidFill>
              <a:latin typeface="Franklin Gothic Book" panose="020B0503020102020204" pitchFamily="34" charset="0"/>
              <a:ea typeface="Arial" charset="0"/>
              <a:cs typeface="Arial" charset="0"/>
            </a:endParaRPr>
          </a:p>
          <a:p>
            <a:endParaRPr lang="en-GB" sz="2700" b="1" baseline="30000" dirty="0">
              <a:latin typeface="Arial" charset="0"/>
              <a:ea typeface="Arial" charset="0"/>
              <a:cs typeface="Arial" charset="0"/>
            </a:endParaRPr>
          </a:p>
        </p:txBody>
      </p:sp>
      <p:pic>
        <p:nvPicPr>
          <p:cNvPr id="3" name="Picture 17" descr="Image result for university of oxfor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472"/>
            <a:ext cx="2386137" cy="71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488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43BD-9C73-9944-999B-A3A965852017}"/>
              </a:ext>
            </a:extLst>
          </p:cNvPr>
          <p:cNvSpPr>
            <a:spLocks noGrp="1"/>
          </p:cNvSpPr>
          <p:nvPr>
            <p:ph type="title"/>
          </p:nvPr>
        </p:nvSpPr>
        <p:spPr>
          <a:xfrm>
            <a:off x="323528" y="476672"/>
            <a:ext cx="8229600" cy="1143000"/>
          </a:xfrm>
        </p:spPr>
        <p:txBody>
          <a:bodyPr>
            <a:normAutofit/>
          </a:bodyPr>
          <a:lstStyle/>
          <a:p>
            <a:r>
              <a:rPr lang="en-US" sz="3600" b="1" dirty="0">
                <a:solidFill>
                  <a:srgbClr val="002060"/>
                </a:solidFill>
                <a:ea typeface="Arial Unicode MS" panose="020B0604020202020204" pitchFamily="34" charset="-128"/>
                <a:cs typeface="Arial" panose="020B0604020202020204" pitchFamily="34" charset="0"/>
              </a:rPr>
              <a:t>Study Objectives</a:t>
            </a:r>
          </a:p>
        </p:txBody>
      </p:sp>
      <p:sp>
        <p:nvSpPr>
          <p:cNvPr id="3" name="Content Placeholder 2">
            <a:extLst>
              <a:ext uri="{FF2B5EF4-FFF2-40B4-BE49-F238E27FC236}">
                <a16:creationId xmlns:a16="http://schemas.microsoft.com/office/drawing/2014/main" id="{E77C6826-C6BF-5D42-A754-8D9D6DBC84EB}"/>
              </a:ext>
            </a:extLst>
          </p:cNvPr>
          <p:cNvSpPr>
            <a:spLocks noGrp="1"/>
          </p:cNvSpPr>
          <p:nvPr>
            <p:ph idx="1"/>
          </p:nvPr>
        </p:nvSpPr>
        <p:spPr>
          <a:xfrm>
            <a:off x="323528" y="1484784"/>
            <a:ext cx="8640960" cy="5040560"/>
          </a:xfrm>
        </p:spPr>
        <p:txBody>
          <a:bodyPr>
            <a:normAutofit fontScale="55000" lnSpcReduction="20000"/>
          </a:bodyPr>
          <a:lstStyle/>
          <a:p>
            <a:pPr marL="0" indent="0">
              <a:buNone/>
            </a:pPr>
            <a:r>
              <a:rPr lang="en-US" sz="5100" b="1" dirty="0">
                <a:solidFill>
                  <a:srgbClr val="26179E"/>
                </a:solidFill>
                <a:ea typeface="Arial Unicode MS" panose="020B0604020202020204" pitchFamily="34" charset="-128"/>
                <a:cs typeface="Arial" panose="020B0604020202020204" pitchFamily="34" charset="0"/>
              </a:rPr>
              <a:t>Primary Objectives</a:t>
            </a:r>
            <a:endParaRPr lang="en-US" sz="5100" b="1" dirty="0">
              <a:solidFill>
                <a:srgbClr val="002060"/>
              </a:solidFill>
              <a:ea typeface="Arial Unicode MS" panose="020B0604020202020204" pitchFamily="34" charset="-128"/>
              <a:cs typeface="Arial" panose="020B0604020202020204" pitchFamily="34" charset="0"/>
            </a:endParaRPr>
          </a:p>
          <a:p>
            <a:pPr marL="0" indent="0">
              <a:lnSpc>
                <a:spcPct val="170000"/>
              </a:lnSpc>
              <a:buNone/>
            </a:pPr>
            <a:r>
              <a:rPr lang="en-US" sz="3600" dirty="0" err="1">
                <a:solidFill>
                  <a:srgbClr val="002060"/>
                </a:solidFill>
                <a:ea typeface="Arial Unicode MS" panose="020B0604020202020204" pitchFamily="34" charset="-128"/>
                <a:cs typeface="Arial" panose="020B0604020202020204" pitchFamily="34" charset="0"/>
              </a:rPr>
              <a:t>i</a:t>
            </a:r>
            <a:r>
              <a:rPr lang="en-US" sz="3600" dirty="0">
                <a:solidFill>
                  <a:srgbClr val="002060"/>
                </a:solidFill>
                <a:ea typeface="Arial Unicode MS" panose="020B0604020202020204" pitchFamily="34" charset="-128"/>
                <a:cs typeface="Arial" panose="020B0604020202020204" pitchFamily="34" charset="0"/>
              </a:rPr>
              <a:t>). BP study: </a:t>
            </a:r>
          </a:p>
          <a:p>
            <a:pPr marL="0" indent="0">
              <a:lnSpc>
                <a:spcPct val="120000"/>
              </a:lnSpc>
              <a:buNone/>
            </a:pPr>
            <a:r>
              <a:rPr lang="en-US" sz="3300" b="1" dirty="0">
                <a:solidFill>
                  <a:srgbClr val="002060"/>
                </a:solidFill>
                <a:ea typeface="Arial Unicode MS" panose="020B0604020202020204" pitchFamily="34" charset="-128"/>
                <a:cs typeface="Arial" panose="020B0604020202020204" pitchFamily="34" charset="0"/>
              </a:rPr>
              <a:t>Does the use of </a:t>
            </a:r>
            <a:r>
              <a:rPr lang="en-US" sz="3300" b="1" dirty="0" err="1">
                <a:solidFill>
                  <a:srgbClr val="002060"/>
                </a:solidFill>
                <a:ea typeface="Arial Unicode MS" panose="020B0604020202020204" pitchFamily="34" charset="-128"/>
                <a:cs typeface="Arial" panose="020B0604020202020204" pitchFamily="34" charset="0"/>
              </a:rPr>
              <a:t>centralised</a:t>
            </a:r>
            <a:r>
              <a:rPr lang="en-US" sz="3300" b="1" dirty="0">
                <a:solidFill>
                  <a:srgbClr val="002060"/>
                </a:solidFill>
                <a:ea typeface="Arial Unicode MS" panose="020B0604020202020204" pitchFamily="34" charset="-128"/>
                <a:cs typeface="Arial" panose="020B0604020202020204" pitchFamily="34" charset="0"/>
              </a:rPr>
              <a:t> telemetric home BP monitoring in patients with spontaneous (non-traumatic) ICH achieve a reduction in 3-month BP compared with standard care?</a:t>
            </a:r>
          </a:p>
          <a:p>
            <a:pPr marL="0" indent="0">
              <a:lnSpc>
                <a:spcPct val="170000"/>
              </a:lnSpc>
              <a:buNone/>
            </a:pPr>
            <a:r>
              <a:rPr lang="en-US" sz="3600" dirty="0">
                <a:solidFill>
                  <a:srgbClr val="002060"/>
                </a:solidFill>
                <a:ea typeface="Arial Unicode MS" panose="020B0604020202020204" pitchFamily="34" charset="-128"/>
                <a:cs typeface="Arial" panose="020B0604020202020204" pitchFamily="34" charset="0"/>
              </a:rPr>
              <a:t>ii). Imaging study: </a:t>
            </a:r>
          </a:p>
          <a:p>
            <a:pPr marL="0" indent="0" algn="just">
              <a:lnSpc>
                <a:spcPct val="120000"/>
              </a:lnSpc>
              <a:buNone/>
            </a:pPr>
            <a:r>
              <a:rPr lang="en-US" sz="3300" b="1" dirty="0">
                <a:solidFill>
                  <a:srgbClr val="002060"/>
                </a:solidFill>
                <a:ea typeface="Arial Unicode MS" panose="020B0604020202020204" pitchFamily="34" charset="-128"/>
                <a:cs typeface="Arial" panose="020B0604020202020204" pitchFamily="34" charset="0"/>
              </a:rPr>
              <a:t>Does intensive BP treatment using </a:t>
            </a:r>
            <a:r>
              <a:rPr lang="en-US" sz="3300" b="1" dirty="0" err="1">
                <a:solidFill>
                  <a:srgbClr val="002060"/>
                </a:solidFill>
                <a:ea typeface="Arial Unicode MS" panose="020B0604020202020204" pitchFamily="34" charset="-128"/>
                <a:cs typeface="Arial" panose="020B0604020202020204" pitchFamily="34" charset="0"/>
              </a:rPr>
              <a:t>centralised</a:t>
            </a:r>
            <a:r>
              <a:rPr lang="en-US" sz="3300" b="1" dirty="0">
                <a:solidFill>
                  <a:srgbClr val="002060"/>
                </a:solidFill>
                <a:ea typeface="Arial Unicode MS" panose="020B0604020202020204" pitchFamily="34" charset="-128"/>
                <a:cs typeface="Arial" panose="020B0604020202020204" pitchFamily="34" charset="0"/>
              </a:rPr>
              <a:t> telemetric home monitoring result in a reduction in progression of </a:t>
            </a:r>
            <a:r>
              <a:rPr lang="en-US" sz="3300" b="1" dirty="0" smtClean="0">
                <a:solidFill>
                  <a:srgbClr val="002060"/>
                </a:solidFill>
                <a:ea typeface="Arial Unicode MS" panose="020B0604020202020204" pitchFamily="34" charset="-128"/>
                <a:cs typeface="Arial" panose="020B0604020202020204" pitchFamily="34" charset="0"/>
              </a:rPr>
              <a:t>SVD-related </a:t>
            </a:r>
            <a:r>
              <a:rPr lang="en-US" sz="3300" b="1" dirty="0">
                <a:solidFill>
                  <a:srgbClr val="002060"/>
                </a:solidFill>
                <a:ea typeface="Arial Unicode MS" panose="020B0604020202020204" pitchFamily="34" charset="-128"/>
                <a:cs typeface="Arial" panose="020B0604020202020204" pitchFamily="34" charset="0"/>
              </a:rPr>
              <a:t>brain injury assessed on MRI compared with standard care?</a:t>
            </a:r>
          </a:p>
          <a:p>
            <a:pPr marL="0" indent="0" algn="just">
              <a:lnSpc>
                <a:spcPct val="120000"/>
              </a:lnSpc>
              <a:buNone/>
            </a:pPr>
            <a:r>
              <a:rPr lang="en-US" sz="3300" dirty="0">
                <a:solidFill>
                  <a:srgbClr val="002060"/>
                </a:solidFill>
                <a:ea typeface="Arial Unicode MS" panose="020B0604020202020204" pitchFamily="34" charset="-128"/>
                <a:cs typeface="Arial" panose="020B0604020202020204" pitchFamily="34" charset="0"/>
              </a:rPr>
              <a:t>Including, but not limited to:</a:t>
            </a:r>
          </a:p>
          <a:p>
            <a:pPr marL="0" indent="0" algn="just">
              <a:lnSpc>
                <a:spcPct val="120000"/>
              </a:lnSpc>
              <a:buNone/>
            </a:pPr>
            <a:r>
              <a:rPr lang="en-US" sz="3300" dirty="0">
                <a:solidFill>
                  <a:srgbClr val="002060"/>
                </a:solidFill>
                <a:ea typeface="Arial Unicode MS" panose="020B0604020202020204" pitchFamily="34" charset="-128"/>
                <a:cs typeface="Arial" panose="020B0604020202020204" pitchFamily="34" charset="0"/>
              </a:rPr>
              <a:t>- White matter </a:t>
            </a:r>
            <a:r>
              <a:rPr lang="en-US" sz="3300" dirty="0" err="1">
                <a:solidFill>
                  <a:srgbClr val="002060"/>
                </a:solidFill>
                <a:ea typeface="Arial Unicode MS" panose="020B0604020202020204" pitchFamily="34" charset="-128"/>
                <a:cs typeface="Arial" panose="020B0604020202020204" pitchFamily="34" charset="0"/>
              </a:rPr>
              <a:t>hyperintensities</a:t>
            </a:r>
            <a:r>
              <a:rPr lang="en-US" sz="3300" dirty="0">
                <a:solidFill>
                  <a:srgbClr val="002060"/>
                </a:solidFill>
                <a:ea typeface="Arial Unicode MS" panose="020B0604020202020204" pitchFamily="34" charset="-128"/>
                <a:cs typeface="Arial" panose="020B0604020202020204" pitchFamily="34" charset="0"/>
              </a:rPr>
              <a:t> (WMH), </a:t>
            </a:r>
          </a:p>
          <a:p>
            <a:pPr marL="0" indent="0" algn="just">
              <a:lnSpc>
                <a:spcPct val="120000"/>
              </a:lnSpc>
              <a:buNone/>
            </a:pPr>
            <a:r>
              <a:rPr lang="en-US" sz="3300" dirty="0">
                <a:solidFill>
                  <a:srgbClr val="002060"/>
                </a:solidFill>
                <a:ea typeface="Arial Unicode MS" panose="020B0604020202020204" pitchFamily="34" charset="-128"/>
                <a:cs typeface="Arial" panose="020B0604020202020204" pitchFamily="34" charset="0"/>
              </a:rPr>
              <a:t>- White matter structural integrity, </a:t>
            </a:r>
          </a:p>
          <a:p>
            <a:pPr marL="0" indent="0" algn="just">
              <a:lnSpc>
                <a:spcPct val="120000"/>
              </a:lnSpc>
              <a:buNone/>
            </a:pPr>
            <a:r>
              <a:rPr lang="en-US" sz="3300" dirty="0">
                <a:solidFill>
                  <a:srgbClr val="002060"/>
                </a:solidFill>
                <a:ea typeface="Arial Unicode MS" panose="020B0604020202020204" pitchFamily="34" charset="-128"/>
                <a:cs typeface="Arial" panose="020B0604020202020204" pitchFamily="34" charset="0"/>
              </a:rPr>
              <a:t>- Incident cerebral </a:t>
            </a:r>
            <a:r>
              <a:rPr lang="en-US" sz="3300" dirty="0" err="1">
                <a:solidFill>
                  <a:srgbClr val="002060"/>
                </a:solidFill>
                <a:ea typeface="Arial Unicode MS" panose="020B0604020202020204" pitchFamily="34" charset="-128"/>
                <a:cs typeface="Arial" panose="020B0604020202020204" pitchFamily="34" charset="0"/>
              </a:rPr>
              <a:t>microbleeds</a:t>
            </a:r>
            <a:r>
              <a:rPr lang="en-US" sz="3300" dirty="0">
                <a:solidFill>
                  <a:srgbClr val="002060"/>
                </a:solidFill>
                <a:ea typeface="Arial Unicode MS" panose="020B0604020202020204" pitchFamily="34" charset="-128"/>
                <a:cs typeface="Arial" panose="020B0604020202020204" pitchFamily="34" charset="0"/>
              </a:rPr>
              <a:t> (CMBs),</a:t>
            </a:r>
          </a:p>
          <a:p>
            <a:pPr marL="0" indent="0" algn="just">
              <a:lnSpc>
                <a:spcPct val="120000"/>
              </a:lnSpc>
              <a:buNone/>
            </a:pPr>
            <a:r>
              <a:rPr lang="en-US" sz="3300" dirty="0">
                <a:solidFill>
                  <a:srgbClr val="002060"/>
                </a:solidFill>
                <a:ea typeface="Arial Unicode MS" panose="020B0604020202020204" pitchFamily="34" charset="-128"/>
                <a:cs typeface="Arial" panose="020B0604020202020204" pitchFamily="34" charset="0"/>
              </a:rPr>
              <a:t>- Brain atrophy</a:t>
            </a:r>
            <a:endParaRPr lang="en-US" sz="3300" b="1" dirty="0">
              <a:solidFill>
                <a:srgbClr val="002060"/>
              </a:solidFill>
              <a:ea typeface="Arial Unicode MS" panose="020B0604020202020204" pitchFamily="34" charset="-128"/>
              <a:cs typeface="Arial" panose="020B0604020202020204" pitchFamily="34"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34828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7C6826-C6BF-5D42-A754-8D9D6DBC84EB}"/>
              </a:ext>
            </a:extLst>
          </p:cNvPr>
          <p:cNvSpPr>
            <a:spLocks noGrp="1"/>
          </p:cNvSpPr>
          <p:nvPr>
            <p:ph idx="1"/>
          </p:nvPr>
        </p:nvSpPr>
        <p:spPr>
          <a:xfrm>
            <a:off x="539552" y="1944343"/>
            <a:ext cx="8229600" cy="4019060"/>
          </a:xfrm>
        </p:spPr>
        <p:txBody>
          <a:bodyPr>
            <a:normAutofit/>
          </a:bodyPr>
          <a:lstStyle/>
          <a:p>
            <a:pPr marL="0" indent="0">
              <a:buNone/>
            </a:pPr>
            <a:endParaRPr lang="en-US" dirty="0"/>
          </a:p>
          <a:p>
            <a:pPr marL="0" indent="0">
              <a:buNone/>
            </a:pPr>
            <a:endParaRPr lang="en-US" dirty="0"/>
          </a:p>
        </p:txBody>
      </p:sp>
      <p:sp>
        <p:nvSpPr>
          <p:cNvPr id="5" name="Title 1">
            <a:extLst>
              <a:ext uri="{FF2B5EF4-FFF2-40B4-BE49-F238E27FC236}">
                <a16:creationId xmlns:a16="http://schemas.microsoft.com/office/drawing/2014/main" id="{EA6C43BD-9C73-9944-999B-A3A965852017}"/>
              </a:ext>
            </a:extLst>
          </p:cNvPr>
          <p:cNvSpPr txBox="1">
            <a:spLocks/>
          </p:cNvSpPr>
          <p:nvPr/>
        </p:nvSpPr>
        <p:spPr>
          <a:xfrm>
            <a:off x="323528" y="4766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en-US" sz="3600" b="1" dirty="0">
                <a:solidFill>
                  <a:srgbClr val="002060"/>
                </a:solidFill>
                <a:ea typeface="Arial Unicode MS" panose="020B0604020202020204" pitchFamily="34" charset="-128"/>
                <a:cs typeface="Arial" panose="020B0604020202020204" pitchFamily="34" charset="0"/>
              </a:rPr>
              <a:t>Study Objectives</a:t>
            </a:r>
          </a:p>
        </p:txBody>
      </p:sp>
      <p:sp>
        <p:nvSpPr>
          <p:cNvPr id="6" name="Content Placeholder 2">
            <a:extLst>
              <a:ext uri="{FF2B5EF4-FFF2-40B4-BE49-F238E27FC236}">
                <a16:creationId xmlns:a16="http://schemas.microsoft.com/office/drawing/2014/main" id="{E77C6826-C6BF-5D42-A754-8D9D6DBC84EB}"/>
              </a:ext>
            </a:extLst>
          </p:cNvPr>
          <p:cNvSpPr txBox="1">
            <a:spLocks/>
          </p:cNvSpPr>
          <p:nvPr/>
        </p:nvSpPr>
        <p:spPr>
          <a:xfrm>
            <a:off x="354799" y="1484784"/>
            <a:ext cx="8640960" cy="504056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5100" b="1" dirty="0">
                <a:solidFill>
                  <a:srgbClr val="26179E"/>
                </a:solidFill>
                <a:ea typeface="Arial Unicode MS" panose="020B0604020202020204" pitchFamily="34" charset="-128"/>
                <a:cs typeface="Arial" panose="020B0604020202020204" pitchFamily="34" charset="0"/>
              </a:rPr>
              <a:t>Secondary Objectives</a:t>
            </a:r>
            <a:endParaRPr lang="en-US" sz="5100" b="1" dirty="0">
              <a:solidFill>
                <a:srgbClr val="002060"/>
              </a:solidFill>
              <a:ea typeface="Arial Unicode MS" panose="020B0604020202020204" pitchFamily="34" charset="-128"/>
              <a:cs typeface="Arial" panose="020B0604020202020204" pitchFamily="34" charset="0"/>
            </a:endParaRPr>
          </a:p>
          <a:p>
            <a:pPr marL="0" indent="0">
              <a:lnSpc>
                <a:spcPct val="170000"/>
              </a:lnSpc>
              <a:buFont typeface="Arial" panose="020B0604020202020204" pitchFamily="34" charset="0"/>
              <a:buNone/>
            </a:pPr>
            <a:r>
              <a:rPr lang="en-US" sz="3600" dirty="0" err="1">
                <a:solidFill>
                  <a:srgbClr val="002060"/>
                </a:solidFill>
                <a:ea typeface="Arial Unicode MS" panose="020B0604020202020204" pitchFamily="34" charset="-128"/>
                <a:cs typeface="Arial" panose="020B0604020202020204" pitchFamily="34" charset="0"/>
              </a:rPr>
              <a:t>i</a:t>
            </a:r>
            <a:r>
              <a:rPr lang="en-US" sz="3600" dirty="0">
                <a:solidFill>
                  <a:srgbClr val="002060"/>
                </a:solidFill>
                <a:ea typeface="Arial Unicode MS" panose="020B0604020202020204" pitchFamily="34" charset="-128"/>
                <a:cs typeface="Arial" panose="020B0604020202020204" pitchFamily="34" charset="0"/>
              </a:rPr>
              <a:t>). BP study: </a:t>
            </a:r>
          </a:p>
          <a:p>
            <a:pPr marL="514350" indent="-514350">
              <a:lnSpc>
                <a:spcPct val="120000"/>
              </a:lnSpc>
              <a:buFont typeface="+mj-lt"/>
              <a:buAutoNum type="arabicPeriod"/>
            </a:pPr>
            <a:r>
              <a:rPr lang="en-US" sz="2900" b="1" dirty="0">
                <a:solidFill>
                  <a:srgbClr val="002060"/>
                </a:solidFill>
                <a:ea typeface="Arial Unicode MS" panose="020B0604020202020204" pitchFamily="34" charset="-128"/>
                <a:cs typeface="Arial" panose="020B0604020202020204" pitchFamily="34" charset="0"/>
              </a:rPr>
              <a:t>Is it feasible in a multi-site </a:t>
            </a:r>
            <a:r>
              <a:rPr lang="en-US" sz="2900" b="1" dirty="0" smtClean="0">
                <a:solidFill>
                  <a:srgbClr val="002060"/>
                </a:solidFill>
                <a:ea typeface="Arial Unicode MS" panose="020B0604020202020204" pitchFamily="34" charset="-128"/>
                <a:cs typeface="Arial" panose="020B0604020202020204" pitchFamily="34" charset="0"/>
              </a:rPr>
              <a:t>setting?</a:t>
            </a:r>
            <a:endParaRPr lang="en-GB" sz="2900" b="1" dirty="0">
              <a:solidFill>
                <a:srgbClr val="002060"/>
              </a:solidFill>
              <a:ea typeface="Arial Unicode MS" panose="020B0604020202020204" pitchFamily="34" charset="-128"/>
              <a:cs typeface="Arial" panose="020B0604020202020204" pitchFamily="34" charset="0"/>
            </a:endParaRPr>
          </a:p>
          <a:p>
            <a:pPr marL="514350" indent="-514350">
              <a:lnSpc>
                <a:spcPct val="120000"/>
              </a:lnSpc>
              <a:buFont typeface="+mj-lt"/>
              <a:buAutoNum type="arabicPeriod"/>
            </a:pPr>
            <a:r>
              <a:rPr lang="en-US" sz="2900" b="1" dirty="0">
                <a:solidFill>
                  <a:srgbClr val="002060"/>
                </a:solidFill>
                <a:ea typeface="Arial Unicode MS" panose="020B0604020202020204" pitchFamily="34" charset="-128"/>
                <a:cs typeface="Arial" panose="020B0604020202020204" pitchFamily="34" charset="0"/>
              </a:rPr>
              <a:t>Is it safe to intensively lower BP for an extended period of time following spontaneous </a:t>
            </a:r>
            <a:r>
              <a:rPr lang="en-US" sz="2900" b="1" dirty="0" smtClean="0">
                <a:solidFill>
                  <a:srgbClr val="002060"/>
                </a:solidFill>
                <a:ea typeface="Arial Unicode MS" panose="020B0604020202020204" pitchFamily="34" charset="-128"/>
                <a:cs typeface="Arial" panose="020B0604020202020204" pitchFamily="34" charset="0"/>
              </a:rPr>
              <a:t>ICH?</a:t>
            </a:r>
            <a:endParaRPr lang="en-GB" sz="2900" b="1" dirty="0">
              <a:solidFill>
                <a:srgbClr val="002060"/>
              </a:solidFill>
              <a:ea typeface="Arial Unicode MS" panose="020B0604020202020204" pitchFamily="34" charset="-128"/>
              <a:cs typeface="Arial" panose="020B0604020202020204" pitchFamily="34" charset="0"/>
            </a:endParaRPr>
          </a:p>
          <a:p>
            <a:pPr marL="514350" indent="-514350">
              <a:lnSpc>
                <a:spcPct val="120000"/>
              </a:lnSpc>
              <a:buFont typeface="+mj-lt"/>
              <a:buAutoNum type="arabicPeriod"/>
            </a:pPr>
            <a:r>
              <a:rPr lang="en-US" sz="2900" b="1" dirty="0">
                <a:solidFill>
                  <a:srgbClr val="002060"/>
                </a:solidFill>
                <a:ea typeface="Arial Unicode MS" panose="020B0604020202020204" pitchFamily="34" charset="-128"/>
                <a:cs typeface="Arial" panose="020B0604020202020204" pitchFamily="34" charset="0"/>
              </a:rPr>
              <a:t>Is the intervention acceptable to </a:t>
            </a:r>
            <a:r>
              <a:rPr lang="en-US" sz="2900" b="1" dirty="0" smtClean="0">
                <a:solidFill>
                  <a:srgbClr val="002060"/>
                </a:solidFill>
                <a:ea typeface="Arial Unicode MS" panose="020B0604020202020204" pitchFamily="34" charset="-128"/>
                <a:cs typeface="Arial" panose="020B0604020202020204" pitchFamily="34" charset="0"/>
              </a:rPr>
              <a:t>participants?</a:t>
            </a:r>
            <a:endParaRPr lang="en-GB" sz="2900" b="1" dirty="0">
              <a:solidFill>
                <a:srgbClr val="002060"/>
              </a:solidFill>
              <a:ea typeface="Arial Unicode MS" panose="020B0604020202020204" pitchFamily="34" charset="-128"/>
              <a:cs typeface="Arial" panose="020B0604020202020204" pitchFamily="34" charset="0"/>
            </a:endParaRPr>
          </a:p>
          <a:p>
            <a:pPr marL="0" indent="0">
              <a:lnSpc>
                <a:spcPct val="170000"/>
              </a:lnSpc>
              <a:buFont typeface="Arial" panose="020B0604020202020204" pitchFamily="34" charset="0"/>
              <a:buNone/>
            </a:pPr>
            <a:r>
              <a:rPr lang="en-US" sz="3600" dirty="0">
                <a:solidFill>
                  <a:srgbClr val="002060"/>
                </a:solidFill>
                <a:ea typeface="Arial Unicode MS" panose="020B0604020202020204" pitchFamily="34" charset="-128"/>
                <a:cs typeface="Arial" panose="020B0604020202020204" pitchFamily="34" charset="0"/>
              </a:rPr>
              <a:t>ii). Imaging study: </a:t>
            </a:r>
          </a:p>
          <a:p>
            <a:pPr marL="514350" indent="-514350">
              <a:lnSpc>
                <a:spcPct val="120000"/>
              </a:lnSpc>
              <a:buFont typeface="+mj-lt"/>
              <a:buAutoNum type="arabicPeriod"/>
            </a:pPr>
            <a:r>
              <a:rPr lang="en-US" sz="2900" b="1" dirty="0">
                <a:solidFill>
                  <a:srgbClr val="002060"/>
                </a:solidFill>
                <a:ea typeface="Arial Unicode MS" panose="020B0604020202020204" pitchFamily="34" charset="-128"/>
                <a:cs typeface="Arial" panose="020B0604020202020204" pitchFamily="34" charset="0"/>
              </a:rPr>
              <a:t>Does any reduction in recurrent vascular events (including ICH) or progression of cognitive decline on intensive BP treatment correlate with baseline measures of changes in quantitative and structural brain scan markers of small blood vessel health?</a:t>
            </a:r>
            <a:endParaRPr lang="en-GB" sz="2900" b="1" dirty="0">
              <a:solidFill>
                <a:srgbClr val="002060"/>
              </a:solidFill>
              <a:ea typeface="Arial Unicode MS" panose="020B0604020202020204" pitchFamily="34" charset="-128"/>
              <a:cs typeface="Arial" panose="020B0604020202020204" pitchFamily="34" charset="0"/>
            </a:endParaRPr>
          </a:p>
          <a:p>
            <a:pPr marL="514350" indent="-514350">
              <a:lnSpc>
                <a:spcPct val="120000"/>
              </a:lnSpc>
              <a:buFont typeface="+mj-lt"/>
              <a:buAutoNum type="arabicPeriod"/>
            </a:pPr>
            <a:r>
              <a:rPr lang="en-US" sz="2900" b="1" dirty="0">
                <a:solidFill>
                  <a:srgbClr val="002060"/>
                </a:solidFill>
                <a:ea typeface="Arial Unicode MS" panose="020B0604020202020204" pitchFamily="34" charset="-128"/>
                <a:cs typeface="Arial" panose="020B0604020202020204" pitchFamily="34" charset="0"/>
              </a:rPr>
              <a:t>Are there any adverse effects on neuroimaging measures (e.g. increased white matter </a:t>
            </a:r>
            <a:r>
              <a:rPr lang="en-US" sz="2900" b="1" dirty="0" err="1">
                <a:solidFill>
                  <a:srgbClr val="002060"/>
                </a:solidFill>
                <a:ea typeface="Arial Unicode MS" panose="020B0604020202020204" pitchFamily="34" charset="-128"/>
                <a:cs typeface="Arial" panose="020B0604020202020204" pitchFamily="34" charset="0"/>
              </a:rPr>
              <a:t>ischaemic</a:t>
            </a:r>
            <a:r>
              <a:rPr lang="en-US" sz="2900" b="1" dirty="0">
                <a:solidFill>
                  <a:srgbClr val="002060"/>
                </a:solidFill>
                <a:ea typeface="Arial Unicode MS" panose="020B0604020202020204" pitchFamily="34" charset="-128"/>
                <a:cs typeface="Arial" panose="020B0604020202020204" pitchFamily="34" charset="0"/>
              </a:rPr>
              <a:t> injury) associated with intensive BP treatment?</a:t>
            </a:r>
            <a:endParaRPr lang="en-GB" sz="2900" b="1" dirty="0">
              <a:solidFill>
                <a:srgbClr val="002060"/>
              </a:solidFill>
              <a:ea typeface="Arial Unicode MS" panose="020B0604020202020204" pitchFamily="34" charset="-128"/>
              <a:cs typeface="Arial" panose="020B0604020202020204" pitchFamily="34" charset="0"/>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674133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7C6826-C6BF-5D42-A754-8D9D6DBC84EB}"/>
              </a:ext>
            </a:extLst>
          </p:cNvPr>
          <p:cNvSpPr>
            <a:spLocks noGrp="1"/>
          </p:cNvSpPr>
          <p:nvPr>
            <p:ph idx="1"/>
          </p:nvPr>
        </p:nvSpPr>
        <p:spPr>
          <a:xfrm>
            <a:off x="539552" y="1944343"/>
            <a:ext cx="8229600" cy="4019060"/>
          </a:xfrm>
        </p:spPr>
        <p:txBody>
          <a:bodyPr>
            <a:normAutofit/>
          </a:bodyPr>
          <a:lstStyle/>
          <a:p>
            <a:pPr marL="0" indent="0">
              <a:buNone/>
            </a:pPr>
            <a:endParaRPr lang="en-US" dirty="0"/>
          </a:p>
          <a:p>
            <a:pPr marL="0" indent="0">
              <a:buNone/>
            </a:pPr>
            <a:endParaRPr lang="en-US" dirty="0"/>
          </a:p>
        </p:txBody>
      </p:sp>
      <p:sp>
        <p:nvSpPr>
          <p:cNvPr id="5" name="Title 1">
            <a:extLst>
              <a:ext uri="{FF2B5EF4-FFF2-40B4-BE49-F238E27FC236}">
                <a16:creationId xmlns:a16="http://schemas.microsoft.com/office/drawing/2014/main" id="{EA6C43BD-9C73-9944-999B-A3A965852017}"/>
              </a:ext>
            </a:extLst>
          </p:cNvPr>
          <p:cNvSpPr txBox="1">
            <a:spLocks/>
          </p:cNvSpPr>
          <p:nvPr/>
        </p:nvSpPr>
        <p:spPr>
          <a:xfrm>
            <a:off x="323528" y="4766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en-US" sz="3600" b="1" dirty="0">
                <a:solidFill>
                  <a:srgbClr val="002060"/>
                </a:solidFill>
                <a:ea typeface="Arial Unicode MS" panose="020B0604020202020204" pitchFamily="34" charset="-128"/>
                <a:cs typeface="Arial" panose="020B0604020202020204" pitchFamily="34" charset="0"/>
              </a:rPr>
              <a:t>Study Outcomes</a:t>
            </a:r>
          </a:p>
        </p:txBody>
      </p:sp>
      <p:sp>
        <p:nvSpPr>
          <p:cNvPr id="6" name="Content Placeholder 2">
            <a:extLst>
              <a:ext uri="{FF2B5EF4-FFF2-40B4-BE49-F238E27FC236}">
                <a16:creationId xmlns:a16="http://schemas.microsoft.com/office/drawing/2014/main" id="{E77C6826-C6BF-5D42-A754-8D9D6DBC84EB}"/>
              </a:ext>
            </a:extLst>
          </p:cNvPr>
          <p:cNvSpPr txBox="1">
            <a:spLocks/>
          </p:cNvSpPr>
          <p:nvPr/>
        </p:nvSpPr>
        <p:spPr>
          <a:xfrm>
            <a:off x="328336" y="1619672"/>
            <a:ext cx="8640960" cy="50405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rgbClr val="26179E"/>
                </a:solidFill>
                <a:ea typeface="Arial Unicode MS" panose="020B0604020202020204" pitchFamily="34" charset="-128"/>
                <a:cs typeface="Arial" panose="020B0604020202020204" pitchFamily="34" charset="0"/>
              </a:rPr>
              <a:t>Primary Outcomes</a:t>
            </a:r>
            <a:endParaRPr lang="en-US" sz="2800" b="1" dirty="0">
              <a:solidFill>
                <a:srgbClr val="002060"/>
              </a:solidFill>
              <a:ea typeface="Arial Unicode MS" panose="020B0604020202020204" pitchFamily="34" charset="-128"/>
              <a:cs typeface="Arial" panose="020B0604020202020204" pitchFamily="34" charset="0"/>
            </a:endParaRPr>
          </a:p>
          <a:p>
            <a:pPr marL="0" indent="0">
              <a:lnSpc>
                <a:spcPct val="170000"/>
              </a:lnSpc>
              <a:buFont typeface="Arial" panose="020B0604020202020204" pitchFamily="34" charset="0"/>
              <a:buNone/>
            </a:pPr>
            <a:r>
              <a:rPr lang="en-US" sz="2000" dirty="0" err="1">
                <a:solidFill>
                  <a:srgbClr val="002060"/>
                </a:solidFill>
                <a:ea typeface="Arial Unicode MS" panose="020B0604020202020204" pitchFamily="34" charset="-128"/>
                <a:cs typeface="Arial" panose="020B0604020202020204" pitchFamily="34" charset="0"/>
              </a:rPr>
              <a:t>i</a:t>
            </a:r>
            <a:r>
              <a:rPr lang="en-US" sz="2000" dirty="0">
                <a:solidFill>
                  <a:srgbClr val="002060"/>
                </a:solidFill>
                <a:ea typeface="Arial Unicode MS" panose="020B0604020202020204" pitchFamily="34" charset="-128"/>
                <a:cs typeface="Arial" panose="020B0604020202020204" pitchFamily="34" charset="0"/>
              </a:rPr>
              <a:t>). BP study: </a:t>
            </a:r>
            <a:endParaRPr lang="en-GB" sz="2000" b="1" dirty="0">
              <a:solidFill>
                <a:srgbClr val="002060"/>
              </a:solidFill>
              <a:ea typeface="Arial Unicode MS" panose="020B0604020202020204" pitchFamily="34" charset="-128"/>
              <a:cs typeface="Arial" panose="020B0604020202020204" pitchFamily="34" charset="0"/>
            </a:endParaRPr>
          </a:p>
          <a:p>
            <a:pPr lvl="0">
              <a:buFont typeface="+mj-lt"/>
              <a:buAutoNum type="arabicPeriod"/>
            </a:pPr>
            <a:r>
              <a:rPr lang="en-US" sz="1800" b="1" dirty="0">
                <a:solidFill>
                  <a:srgbClr val="002060"/>
                </a:solidFill>
                <a:ea typeface="Arial Unicode MS" panose="020B0604020202020204" pitchFamily="34" charset="-128"/>
                <a:cs typeface="Arial" panose="020B0604020202020204" pitchFamily="34" charset="0"/>
              </a:rPr>
              <a:t>Efficacy: the magnitude of difference in BP at 3 months in the intervention arm versus control </a:t>
            </a:r>
            <a:r>
              <a:rPr lang="en-US" sz="1800" b="1" dirty="0" smtClean="0">
                <a:solidFill>
                  <a:srgbClr val="002060"/>
                </a:solidFill>
                <a:ea typeface="Arial Unicode MS" panose="020B0604020202020204" pitchFamily="34" charset="-128"/>
                <a:cs typeface="Arial" panose="020B0604020202020204" pitchFamily="34" charset="0"/>
              </a:rPr>
              <a:t>arm</a:t>
            </a:r>
            <a:endParaRPr lang="en-GB" sz="1800" b="1" dirty="0">
              <a:solidFill>
                <a:srgbClr val="002060"/>
              </a:solidFill>
              <a:ea typeface="Arial Unicode MS" panose="020B0604020202020204" pitchFamily="34" charset="-128"/>
              <a:cs typeface="Arial" panose="020B0604020202020204" pitchFamily="34" charset="0"/>
            </a:endParaRPr>
          </a:p>
          <a:p>
            <a:pPr lvl="0">
              <a:buFont typeface="+mj-lt"/>
              <a:buAutoNum type="arabicPeriod"/>
            </a:pPr>
            <a:r>
              <a:rPr lang="en-US" sz="1800" b="1" dirty="0">
                <a:solidFill>
                  <a:srgbClr val="002060"/>
                </a:solidFill>
                <a:ea typeface="Arial Unicode MS" panose="020B0604020202020204" pitchFamily="34" charset="-128"/>
                <a:cs typeface="Arial" panose="020B0604020202020204" pitchFamily="34" charset="0"/>
              </a:rPr>
              <a:t>Feasibility: consent rate; dropout rate from the intervention prior to 1 month; patient approval of the monitoring process  </a:t>
            </a:r>
            <a:endParaRPr lang="en-GB" sz="1800" b="1" dirty="0">
              <a:solidFill>
                <a:srgbClr val="002060"/>
              </a:solidFill>
              <a:ea typeface="Arial Unicode MS" panose="020B0604020202020204" pitchFamily="34" charset="-128"/>
              <a:cs typeface="Arial" panose="020B0604020202020204" pitchFamily="34" charset="0"/>
            </a:endParaRPr>
          </a:p>
          <a:p>
            <a:pPr lvl="0">
              <a:buFont typeface="+mj-lt"/>
              <a:buAutoNum type="arabicPeriod"/>
            </a:pPr>
            <a:r>
              <a:rPr lang="en-US" sz="1800" b="1" dirty="0">
                <a:solidFill>
                  <a:srgbClr val="002060"/>
                </a:solidFill>
                <a:ea typeface="Arial Unicode MS" panose="020B0604020202020204" pitchFamily="34" charset="-128"/>
                <a:cs typeface="Arial" panose="020B0604020202020204" pitchFamily="34" charset="0"/>
              </a:rPr>
              <a:t>Safety: serious adverse </a:t>
            </a:r>
            <a:r>
              <a:rPr lang="en-US" sz="1800" b="1" dirty="0" smtClean="0">
                <a:solidFill>
                  <a:srgbClr val="002060"/>
                </a:solidFill>
                <a:ea typeface="Arial Unicode MS" panose="020B0604020202020204" pitchFamily="34" charset="-128"/>
                <a:cs typeface="Arial" panose="020B0604020202020204" pitchFamily="34" charset="0"/>
              </a:rPr>
              <a:t>events </a:t>
            </a:r>
            <a:r>
              <a:rPr lang="en-US" sz="1800" b="1" dirty="0">
                <a:solidFill>
                  <a:srgbClr val="002060"/>
                </a:solidFill>
                <a:ea typeface="Arial Unicode MS" panose="020B0604020202020204" pitchFamily="34" charset="-128"/>
                <a:cs typeface="Arial" panose="020B0604020202020204" pitchFamily="34" charset="0"/>
              </a:rPr>
              <a:t>related to reducing BP in intervention arm</a:t>
            </a:r>
            <a:endParaRPr lang="en-GB" sz="1800" b="1" dirty="0">
              <a:solidFill>
                <a:srgbClr val="002060"/>
              </a:solidFill>
              <a:ea typeface="Arial Unicode MS" panose="020B0604020202020204" pitchFamily="34" charset="-128"/>
              <a:cs typeface="Arial" panose="020B0604020202020204" pitchFamily="34" charset="0"/>
            </a:endParaRPr>
          </a:p>
          <a:p>
            <a:pPr marL="0" lvl="0" indent="0">
              <a:lnSpc>
                <a:spcPct val="150000"/>
              </a:lnSpc>
              <a:buNone/>
            </a:pPr>
            <a:endParaRPr lang="en-US" sz="1800" dirty="0">
              <a:solidFill>
                <a:srgbClr val="002060"/>
              </a:solidFill>
              <a:ea typeface="Arial Unicode MS" panose="020B0604020202020204" pitchFamily="34" charset="-128"/>
              <a:cs typeface="Arial" panose="020B0604020202020204" pitchFamily="34" charset="0"/>
            </a:endParaRPr>
          </a:p>
          <a:p>
            <a:pPr marL="0" lvl="0" indent="0">
              <a:lnSpc>
                <a:spcPct val="150000"/>
              </a:lnSpc>
              <a:buNone/>
            </a:pPr>
            <a:r>
              <a:rPr lang="en-US" sz="2000" dirty="0">
                <a:solidFill>
                  <a:srgbClr val="002060"/>
                </a:solidFill>
                <a:ea typeface="Arial Unicode MS" panose="020B0604020202020204" pitchFamily="34" charset="-128"/>
                <a:cs typeface="Arial" panose="020B0604020202020204" pitchFamily="34" charset="0"/>
              </a:rPr>
              <a:t>ii). Imaging study</a:t>
            </a:r>
            <a:endParaRPr lang="en-GB" sz="2000" dirty="0">
              <a:solidFill>
                <a:srgbClr val="002060"/>
              </a:solidFill>
              <a:ea typeface="Arial Unicode MS" panose="020B0604020202020204" pitchFamily="34" charset="-128"/>
              <a:cs typeface="Arial" panose="020B0604020202020204" pitchFamily="34" charset="0"/>
            </a:endParaRPr>
          </a:p>
          <a:p>
            <a:pPr lvl="0">
              <a:buFont typeface="+mj-lt"/>
              <a:buAutoNum type="arabicPeriod"/>
            </a:pPr>
            <a:r>
              <a:rPr lang="en-US" sz="1800" b="1" dirty="0">
                <a:solidFill>
                  <a:srgbClr val="002060"/>
                </a:solidFill>
                <a:ea typeface="Arial Unicode MS" panose="020B0604020202020204" pitchFamily="34" charset="-128"/>
                <a:cs typeface="Arial" panose="020B0604020202020204" pitchFamily="34" charset="0"/>
              </a:rPr>
              <a:t>Efficacy: the progression in MRI white matter </a:t>
            </a:r>
            <a:r>
              <a:rPr lang="en-US" sz="1800" b="1" dirty="0" err="1">
                <a:solidFill>
                  <a:srgbClr val="002060"/>
                </a:solidFill>
                <a:ea typeface="Arial Unicode MS" panose="020B0604020202020204" pitchFamily="34" charset="-128"/>
                <a:cs typeface="Arial" panose="020B0604020202020204" pitchFamily="34" charset="0"/>
              </a:rPr>
              <a:t>hyperintensity</a:t>
            </a:r>
            <a:r>
              <a:rPr lang="en-US" sz="1800" b="1" dirty="0">
                <a:solidFill>
                  <a:srgbClr val="002060"/>
                </a:solidFill>
                <a:ea typeface="Arial Unicode MS" panose="020B0604020202020204" pitchFamily="34" charset="-128"/>
                <a:cs typeface="Arial" panose="020B0604020202020204" pitchFamily="34" charset="0"/>
              </a:rPr>
              <a:t> (WMH) volume over 1 year</a:t>
            </a:r>
            <a:endParaRPr lang="en-GB" sz="1800" b="1" dirty="0">
              <a:solidFill>
                <a:srgbClr val="002060"/>
              </a:solidFill>
              <a:ea typeface="Arial Unicode MS" panose="020B0604020202020204" pitchFamily="34" charset="-128"/>
              <a:cs typeface="Arial" panose="020B0604020202020204" pitchFamily="34" charset="0"/>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916590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7C6826-C6BF-5D42-A754-8D9D6DBC84EB}"/>
              </a:ext>
            </a:extLst>
          </p:cNvPr>
          <p:cNvSpPr>
            <a:spLocks noGrp="1"/>
          </p:cNvSpPr>
          <p:nvPr>
            <p:ph idx="1"/>
          </p:nvPr>
        </p:nvSpPr>
        <p:spPr>
          <a:xfrm>
            <a:off x="539552" y="1944343"/>
            <a:ext cx="8229600" cy="4019060"/>
          </a:xfrm>
        </p:spPr>
        <p:txBody>
          <a:bodyPr>
            <a:normAutofit/>
          </a:bodyPr>
          <a:lstStyle/>
          <a:p>
            <a:pPr marL="0" indent="0">
              <a:buNone/>
            </a:pPr>
            <a:endParaRPr lang="en-US" dirty="0"/>
          </a:p>
          <a:p>
            <a:pPr marL="0" indent="0">
              <a:buNone/>
            </a:pPr>
            <a:endParaRPr lang="en-US" dirty="0"/>
          </a:p>
        </p:txBody>
      </p:sp>
      <p:sp>
        <p:nvSpPr>
          <p:cNvPr id="5" name="Title 1">
            <a:extLst>
              <a:ext uri="{FF2B5EF4-FFF2-40B4-BE49-F238E27FC236}">
                <a16:creationId xmlns:a16="http://schemas.microsoft.com/office/drawing/2014/main" id="{EA6C43BD-9C73-9944-999B-A3A965852017}"/>
              </a:ext>
            </a:extLst>
          </p:cNvPr>
          <p:cNvSpPr txBox="1">
            <a:spLocks/>
          </p:cNvSpPr>
          <p:nvPr/>
        </p:nvSpPr>
        <p:spPr>
          <a:xfrm>
            <a:off x="328336" y="4766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en-US" sz="3600" b="1" dirty="0">
                <a:solidFill>
                  <a:srgbClr val="002060"/>
                </a:solidFill>
                <a:ea typeface="Arial Unicode MS" panose="020B0604020202020204" pitchFamily="34" charset="-128"/>
                <a:cs typeface="Arial" panose="020B0604020202020204" pitchFamily="34" charset="0"/>
              </a:rPr>
              <a:t>Study Outcomes</a:t>
            </a:r>
          </a:p>
        </p:txBody>
      </p:sp>
      <p:sp>
        <p:nvSpPr>
          <p:cNvPr id="6" name="Content Placeholder 2">
            <a:extLst>
              <a:ext uri="{FF2B5EF4-FFF2-40B4-BE49-F238E27FC236}">
                <a16:creationId xmlns:a16="http://schemas.microsoft.com/office/drawing/2014/main" id="{E77C6826-C6BF-5D42-A754-8D9D6DBC84EB}"/>
              </a:ext>
            </a:extLst>
          </p:cNvPr>
          <p:cNvSpPr txBox="1">
            <a:spLocks/>
          </p:cNvSpPr>
          <p:nvPr/>
        </p:nvSpPr>
        <p:spPr>
          <a:xfrm>
            <a:off x="328336" y="1340768"/>
            <a:ext cx="8640960" cy="504056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26179E"/>
                </a:solidFill>
                <a:ea typeface="Arial Unicode MS" panose="020B0604020202020204" pitchFamily="34" charset="-128"/>
                <a:cs typeface="Arial" panose="020B0604020202020204" pitchFamily="34" charset="0"/>
              </a:rPr>
              <a:t>Secondary Outcomes</a:t>
            </a:r>
            <a:endParaRPr lang="en-US" sz="2400" b="1" dirty="0">
              <a:solidFill>
                <a:srgbClr val="002060"/>
              </a:solidFill>
              <a:ea typeface="Arial Unicode MS" panose="020B0604020202020204" pitchFamily="34" charset="-128"/>
              <a:cs typeface="Arial" panose="020B0604020202020204" pitchFamily="34" charset="0"/>
            </a:endParaRPr>
          </a:p>
          <a:p>
            <a:pPr marL="0" indent="0">
              <a:lnSpc>
                <a:spcPct val="170000"/>
              </a:lnSpc>
              <a:buNone/>
            </a:pPr>
            <a:r>
              <a:rPr lang="en-US" sz="2000" dirty="0" err="1">
                <a:solidFill>
                  <a:srgbClr val="002060"/>
                </a:solidFill>
                <a:ea typeface="Arial Unicode MS" panose="020B0604020202020204" pitchFamily="34" charset="-128"/>
                <a:cs typeface="Arial" panose="020B0604020202020204" pitchFamily="34" charset="0"/>
              </a:rPr>
              <a:t>i</a:t>
            </a:r>
            <a:r>
              <a:rPr lang="en-US" sz="2000" dirty="0">
                <a:solidFill>
                  <a:srgbClr val="002060"/>
                </a:solidFill>
                <a:ea typeface="Arial Unicode MS" panose="020B0604020202020204" pitchFamily="34" charset="-128"/>
                <a:cs typeface="Arial" panose="020B0604020202020204" pitchFamily="34" charset="0"/>
              </a:rPr>
              <a:t>). BP study:</a:t>
            </a:r>
          </a:p>
          <a:p>
            <a:pPr marL="0" indent="0">
              <a:buNone/>
            </a:pPr>
            <a:r>
              <a:rPr lang="en-US" sz="1800" b="1" dirty="0">
                <a:solidFill>
                  <a:srgbClr val="002060"/>
                </a:solidFill>
                <a:cs typeface="Arial" panose="020B0604020202020204" pitchFamily="34" charset="0"/>
              </a:rPr>
              <a:t>Clinical outcomes including recurrent vascular events and cognition; number of BP lowering drugs at 3 months and at 1 year follow-up visits; mean daytime BP at 1 year on 24-hour ABPM</a:t>
            </a:r>
            <a:endParaRPr lang="en-GB" sz="1800" b="1" dirty="0">
              <a:solidFill>
                <a:srgbClr val="002060"/>
              </a:solidFill>
              <a:cs typeface="Arial" panose="020B0604020202020204" pitchFamily="34" charset="0"/>
            </a:endParaRPr>
          </a:p>
          <a:p>
            <a:pPr marL="0" indent="0">
              <a:lnSpc>
                <a:spcPct val="180000"/>
              </a:lnSpc>
              <a:buNone/>
            </a:pPr>
            <a:r>
              <a:rPr lang="en-GB" sz="2000" dirty="0">
                <a:solidFill>
                  <a:srgbClr val="002060"/>
                </a:solidFill>
                <a:ea typeface="Arial Unicode MS" panose="020B0604020202020204" pitchFamily="34" charset="-128"/>
                <a:cs typeface="Arial" panose="020B0604020202020204" pitchFamily="34" charset="0"/>
              </a:rPr>
              <a:t>ii). </a:t>
            </a:r>
            <a:r>
              <a:rPr lang="en-US" sz="2000" dirty="0">
                <a:solidFill>
                  <a:srgbClr val="002060"/>
                </a:solidFill>
                <a:ea typeface="Arial Unicode MS" panose="020B0604020202020204" pitchFamily="34" charset="-128"/>
                <a:cs typeface="Arial" panose="020B0604020202020204" pitchFamily="34" charset="0"/>
              </a:rPr>
              <a:t>Imaging study: </a:t>
            </a:r>
          </a:p>
          <a:p>
            <a:pPr marL="0" indent="0">
              <a:buNone/>
            </a:pPr>
            <a:r>
              <a:rPr lang="en-US" sz="1800" b="1" dirty="0">
                <a:solidFill>
                  <a:srgbClr val="002060"/>
                </a:solidFill>
                <a:cs typeface="Arial" panose="020B0604020202020204" pitchFamily="34" charset="0"/>
              </a:rPr>
              <a:t>Neuroimaging outcomes including (but not limited to) </a:t>
            </a:r>
          </a:p>
          <a:p>
            <a:pPr>
              <a:buFont typeface="Wingdings" panose="05000000000000000000" pitchFamily="2" charset="2"/>
              <a:buChar char="§"/>
            </a:pPr>
            <a:r>
              <a:rPr lang="en-US" sz="1800" b="1" dirty="0">
                <a:solidFill>
                  <a:srgbClr val="002060"/>
                </a:solidFill>
                <a:cs typeface="Arial" panose="020B0604020202020204" pitchFamily="34" charset="0"/>
              </a:rPr>
              <a:t>the proportion of patients who develop new cerebral </a:t>
            </a:r>
            <a:r>
              <a:rPr lang="en-US" sz="1800" b="1" dirty="0" err="1">
                <a:solidFill>
                  <a:srgbClr val="002060"/>
                </a:solidFill>
                <a:cs typeface="Arial" panose="020B0604020202020204" pitchFamily="34" charset="0"/>
              </a:rPr>
              <a:t>microbleeds</a:t>
            </a:r>
            <a:r>
              <a:rPr lang="en-US" sz="1800" b="1" dirty="0">
                <a:solidFill>
                  <a:srgbClr val="002060"/>
                </a:solidFill>
                <a:cs typeface="Arial" panose="020B0604020202020204" pitchFamily="34" charset="0"/>
              </a:rPr>
              <a:t> (CMBs) over 1 year</a:t>
            </a:r>
          </a:p>
          <a:p>
            <a:pPr>
              <a:buFont typeface="Wingdings" panose="05000000000000000000" pitchFamily="2" charset="2"/>
              <a:buChar char="§"/>
            </a:pPr>
            <a:r>
              <a:rPr lang="en-US" sz="1800" b="1" dirty="0">
                <a:solidFill>
                  <a:srgbClr val="002060"/>
                </a:solidFill>
                <a:cs typeface="Arial" panose="020B0604020202020204" pitchFamily="34" charset="0"/>
              </a:rPr>
              <a:t>number of new CMBs at 1 year</a:t>
            </a:r>
          </a:p>
          <a:p>
            <a:pPr>
              <a:buFont typeface="Wingdings" panose="05000000000000000000" pitchFamily="2" charset="2"/>
              <a:buChar char="§"/>
            </a:pPr>
            <a:r>
              <a:rPr lang="en-US" sz="1800" b="1" dirty="0">
                <a:solidFill>
                  <a:srgbClr val="002060"/>
                </a:solidFill>
                <a:cs typeface="Arial" panose="020B0604020202020204" pitchFamily="34" charset="0"/>
              </a:rPr>
              <a:t>new infarcts or intracerebral </a:t>
            </a:r>
            <a:r>
              <a:rPr lang="en-US" sz="1800" b="1" dirty="0" err="1">
                <a:solidFill>
                  <a:srgbClr val="002060"/>
                </a:solidFill>
                <a:cs typeface="Arial" panose="020B0604020202020204" pitchFamily="34" charset="0"/>
              </a:rPr>
              <a:t>haemorrhages</a:t>
            </a:r>
            <a:r>
              <a:rPr lang="en-US" sz="1800" b="1" dirty="0">
                <a:solidFill>
                  <a:srgbClr val="002060"/>
                </a:solidFill>
                <a:cs typeface="Arial" panose="020B0604020202020204" pitchFamily="34" charset="0"/>
              </a:rPr>
              <a:t> at 1 year change in mean diffusivity (MD), fractional anisotropy (FA) and other 3T DTI metrics</a:t>
            </a:r>
          </a:p>
          <a:p>
            <a:pPr>
              <a:buFont typeface="Wingdings" panose="05000000000000000000" pitchFamily="2" charset="2"/>
              <a:buChar char="§"/>
            </a:pPr>
            <a:r>
              <a:rPr lang="en-US" sz="1800" b="1" dirty="0">
                <a:solidFill>
                  <a:srgbClr val="002060"/>
                </a:solidFill>
                <a:cs typeface="Arial" panose="020B0604020202020204" pitchFamily="34" charset="0"/>
              </a:rPr>
              <a:t>change in cerebral blood flow (CBF) on 3T PCASL</a:t>
            </a:r>
          </a:p>
          <a:p>
            <a:pPr>
              <a:buFont typeface="Wingdings" panose="05000000000000000000" pitchFamily="2" charset="2"/>
              <a:buChar char="§"/>
            </a:pPr>
            <a:r>
              <a:rPr lang="en-US" sz="1800" b="1" dirty="0">
                <a:solidFill>
                  <a:srgbClr val="002060"/>
                </a:solidFill>
                <a:cs typeface="Arial" panose="020B0604020202020204" pitchFamily="34" charset="0"/>
              </a:rPr>
              <a:t>change in total brain volume, white matter volume and grey matter volume on 3T T1 volumetric images</a:t>
            </a:r>
          </a:p>
          <a:p>
            <a:pPr>
              <a:buFont typeface="Wingdings" panose="05000000000000000000" pitchFamily="2" charset="2"/>
              <a:buChar char="§"/>
            </a:pPr>
            <a:r>
              <a:rPr lang="en-US" sz="1800" b="1" dirty="0">
                <a:solidFill>
                  <a:srgbClr val="002060"/>
                </a:solidFill>
                <a:cs typeface="Arial" panose="020B0604020202020204" pitchFamily="34" charset="0"/>
              </a:rPr>
              <a:t>composite neuroimaging measures (</a:t>
            </a:r>
            <a:r>
              <a:rPr lang="en-US" sz="1800" b="1" dirty="0" err="1">
                <a:solidFill>
                  <a:srgbClr val="002060"/>
                </a:solidFill>
                <a:cs typeface="Arial" panose="020B0604020202020204" pitchFamily="34" charset="0"/>
              </a:rPr>
              <a:t>e.g</a:t>
            </a:r>
            <a:r>
              <a:rPr lang="en-US" sz="1800" b="1" dirty="0">
                <a:solidFill>
                  <a:srgbClr val="002060"/>
                </a:solidFill>
                <a:cs typeface="Arial" panose="020B0604020202020204" pitchFamily="34" charset="0"/>
              </a:rPr>
              <a:t> summary SVD scores)</a:t>
            </a:r>
            <a:endParaRPr lang="en-US" b="1" dirty="0">
              <a:solidFill>
                <a:srgbClr val="002060"/>
              </a:solidFill>
              <a:cs typeface="Arial" panose="020B0604020202020204" pitchFamily="34"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820679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229600" cy="1143000"/>
          </a:xfrm>
        </p:spPr>
        <p:txBody>
          <a:bodyPr>
            <a:normAutofit/>
          </a:bodyPr>
          <a:lstStyle/>
          <a:p>
            <a:r>
              <a:rPr lang="en-GB" sz="3600" b="1" dirty="0">
                <a:solidFill>
                  <a:srgbClr val="26179E"/>
                </a:solidFill>
                <a:cs typeface="Arial" panose="020B0604020202020204" pitchFamily="34" charset="0"/>
              </a:rPr>
              <a:t>Recruitment</a:t>
            </a:r>
          </a:p>
        </p:txBody>
      </p:sp>
      <p:sp>
        <p:nvSpPr>
          <p:cNvPr id="3" name="Content Placeholder 2"/>
          <p:cNvSpPr>
            <a:spLocks noGrp="1"/>
          </p:cNvSpPr>
          <p:nvPr>
            <p:ph idx="1"/>
          </p:nvPr>
        </p:nvSpPr>
        <p:spPr>
          <a:xfrm>
            <a:off x="395536" y="1772816"/>
            <a:ext cx="8640960" cy="4608512"/>
          </a:xfrm>
        </p:spPr>
        <p:txBody>
          <a:bodyPr>
            <a:normAutofit fontScale="62500" lnSpcReduction="20000"/>
          </a:bodyPr>
          <a:lstStyle/>
          <a:p>
            <a:pPr>
              <a:lnSpc>
                <a:spcPct val="120000"/>
              </a:lnSpc>
              <a:buFont typeface="Wingdings" panose="05000000000000000000" pitchFamily="2" charset="2"/>
              <a:buChar char="§"/>
            </a:pPr>
            <a:r>
              <a:rPr lang="en-US" dirty="0">
                <a:solidFill>
                  <a:srgbClr val="002060"/>
                </a:solidFill>
                <a:cs typeface="Arial" panose="020B0604020202020204" pitchFamily="34" charset="0"/>
              </a:rPr>
              <a:t>Eligible patients will be identified by clinical staff from acute stroke units or high dependency units at participating hospitals, outpatient clinics (stroke, neurology, geriatric, neurosurgical) and from primary care </a:t>
            </a:r>
            <a:r>
              <a:rPr lang="en-US" dirty="0" err="1">
                <a:solidFill>
                  <a:srgbClr val="002060"/>
                </a:solidFill>
                <a:cs typeface="Arial" panose="020B0604020202020204" pitchFamily="34" charset="0"/>
              </a:rPr>
              <a:t>centres</a:t>
            </a:r>
            <a:r>
              <a:rPr lang="en-US" dirty="0">
                <a:solidFill>
                  <a:srgbClr val="002060"/>
                </a:solidFill>
                <a:cs typeface="Arial" panose="020B0604020202020204" pitchFamily="34" charset="0"/>
              </a:rPr>
              <a:t> </a:t>
            </a:r>
          </a:p>
          <a:p>
            <a:pPr>
              <a:lnSpc>
                <a:spcPct val="120000"/>
              </a:lnSpc>
              <a:buFont typeface="Wingdings" panose="05000000000000000000" pitchFamily="2" charset="2"/>
              <a:buChar char="§"/>
            </a:pPr>
            <a:r>
              <a:rPr lang="en-US" dirty="0">
                <a:solidFill>
                  <a:srgbClr val="002060"/>
                </a:solidFill>
                <a:cs typeface="Arial" panose="020B0604020202020204" pitchFamily="34" charset="0"/>
              </a:rPr>
              <a:t>Potentially eligible participants will be handed an information leaflet and a letter of </a:t>
            </a:r>
            <a:r>
              <a:rPr lang="en-US" dirty="0" smtClean="0">
                <a:solidFill>
                  <a:srgbClr val="002060"/>
                </a:solidFill>
                <a:cs typeface="Arial" panose="020B0604020202020204" pitchFamily="34" charset="0"/>
              </a:rPr>
              <a:t>invitation</a:t>
            </a:r>
            <a:endParaRPr lang="en-US" dirty="0">
              <a:solidFill>
                <a:srgbClr val="002060"/>
              </a:solidFill>
              <a:cs typeface="Arial" panose="020B0604020202020204" pitchFamily="34" charset="0"/>
            </a:endParaRPr>
          </a:p>
          <a:p>
            <a:pPr>
              <a:lnSpc>
                <a:spcPct val="120000"/>
              </a:lnSpc>
              <a:buFont typeface="Wingdings" panose="05000000000000000000" pitchFamily="2" charset="2"/>
              <a:buChar char="§"/>
            </a:pPr>
            <a:r>
              <a:rPr lang="en-US" dirty="0">
                <a:solidFill>
                  <a:srgbClr val="002060"/>
                </a:solidFill>
                <a:cs typeface="Arial" panose="020B0604020202020204" pitchFamily="34" charset="0"/>
              </a:rPr>
              <a:t>Patients will have at least 24 hours to consider the information before being telephoned or approached by a member of research/clinical team at the NHS site to see if they are interested in taking part in the trial</a:t>
            </a:r>
          </a:p>
          <a:p>
            <a:pPr>
              <a:lnSpc>
                <a:spcPct val="120000"/>
              </a:lnSpc>
              <a:buFont typeface="Wingdings" panose="05000000000000000000" pitchFamily="2" charset="2"/>
              <a:buChar char="§"/>
            </a:pPr>
            <a:r>
              <a:rPr lang="en-US" dirty="0">
                <a:solidFill>
                  <a:srgbClr val="002060"/>
                </a:solidFill>
                <a:cs typeface="Arial" panose="020B0604020202020204" pitchFamily="34" charset="0"/>
              </a:rPr>
              <a:t>If they are, a convenient time will be arranged for them to </a:t>
            </a:r>
            <a:r>
              <a:rPr lang="en-US" dirty="0" smtClean="0">
                <a:solidFill>
                  <a:srgbClr val="002060"/>
                </a:solidFill>
                <a:cs typeface="Arial" panose="020B0604020202020204" pitchFamily="34" charset="0"/>
              </a:rPr>
              <a:t>meet </a:t>
            </a:r>
            <a:r>
              <a:rPr lang="en-US" dirty="0">
                <a:solidFill>
                  <a:srgbClr val="002060"/>
                </a:solidFill>
                <a:cs typeface="Arial" panose="020B0604020202020204" pitchFamily="34" charset="0"/>
              </a:rPr>
              <a:t>a research staff member delegated by the CI to discuss the study, go through the information sheet, assess eligibility and answer any questions they may have</a:t>
            </a:r>
            <a:endParaRPr lang="en-GB" dirty="0">
              <a:solidFill>
                <a:srgbClr val="002060"/>
              </a:solidFill>
              <a:cs typeface="Arial" panose="020B0604020202020204" pitchFamily="34" charset="0"/>
            </a:endParaRPr>
          </a:p>
        </p:txBody>
      </p:sp>
    </p:spTree>
    <p:extLst>
      <p:ext uri="{BB962C8B-B14F-4D97-AF65-F5344CB8AC3E}">
        <p14:creationId xmlns:p14="http://schemas.microsoft.com/office/powerpoint/2010/main" val="1704409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143000"/>
          </a:xfrm>
        </p:spPr>
        <p:txBody>
          <a:bodyPr/>
          <a:lstStyle/>
          <a:p>
            <a:r>
              <a:rPr lang="en-GB" sz="3600" b="1" dirty="0">
                <a:solidFill>
                  <a:srgbClr val="26179E"/>
                </a:solidFill>
                <a:cs typeface="Arial" panose="020B0604020202020204" pitchFamily="34" charset="0"/>
              </a:rPr>
              <a:t>Inclusion</a:t>
            </a:r>
            <a:r>
              <a:rPr lang="en-GB" dirty="0"/>
              <a:t> </a:t>
            </a:r>
            <a:r>
              <a:rPr lang="en-GB" sz="3600" b="1" dirty="0">
                <a:solidFill>
                  <a:srgbClr val="26179E"/>
                </a:solidFill>
                <a:cs typeface="Arial" panose="020B0604020202020204" pitchFamily="34" charset="0"/>
              </a:rPr>
              <a:t>Criteria</a:t>
            </a:r>
          </a:p>
        </p:txBody>
      </p:sp>
      <p:sp>
        <p:nvSpPr>
          <p:cNvPr id="3" name="Content Placeholder 2"/>
          <p:cNvSpPr>
            <a:spLocks noGrp="1"/>
          </p:cNvSpPr>
          <p:nvPr>
            <p:ph idx="1"/>
          </p:nvPr>
        </p:nvSpPr>
        <p:spPr>
          <a:xfrm>
            <a:off x="323528" y="1556792"/>
            <a:ext cx="8568952" cy="4464496"/>
          </a:xfrm>
        </p:spPr>
        <p:txBody>
          <a:bodyPr>
            <a:normAutofit fontScale="77500" lnSpcReduction="20000"/>
          </a:bodyPr>
          <a:lstStyle/>
          <a:p>
            <a:endParaRPr lang="en-GB" dirty="0"/>
          </a:p>
          <a:p>
            <a:pPr marL="385763" indent="-385763">
              <a:lnSpc>
                <a:spcPct val="120000"/>
              </a:lnSpc>
              <a:buFont typeface="+mj-lt"/>
              <a:buAutoNum type="arabicPeriod"/>
            </a:pPr>
            <a:r>
              <a:rPr lang="en-GB" sz="2900" dirty="0">
                <a:solidFill>
                  <a:srgbClr val="002060"/>
                </a:solidFill>
                <a:cs typeface="Arial" panose="020B0604020202020204" pitchFamily="34" charset="0"/>
              </a:rPr>
              <a:t>Adults (≥40 years) with spontaneous primary ICH </a:t>
            </a:r>
          </a:p>
          <a:p>
            <a:pPr marL="385763" indent="-385763">
              <a:lnSpc>
                <a:spcPct val="120000"/>
              </a:lnSpc>
              <a:buFont typeface="+mj-lt"/>
              <a:buAutoNum type="arabicPeriod"/>
            </a:pPr>
            <a:r>
              <a:rPr lang="en-US" sz="2900" dirty="0">
                <a:solidFill>
                  <a:srgbClr val="002060"/>
                </a:solidFill>
                <a:cs typeface="Arial" panose="020B0604020202020204" pitchFamily="34" charset="0"/>
              </a:rPr>
              <a:t>BP control since the ICH is deemed not adequate AND the measured SBP prior to </a:t>
            </a:r>
            <a:r>
              <a:rPr lang="en-US" sz="2900" dirty="0" err="1">
                <a:solidFill>
                  <a:srgbClr val="002060"/>
                </a:solidFill>
                <a:cs typeface="Arial" panose="020B0604020202020204" pitchFamily="34" charset="0"/>
              </a:rPr>
              <a:t>randomisation</a:t>
            </a:r>
            <a:r>
              <a:rPr lang="en-US" sz="2900" dirty="0">
                <a:solidFill>
                  <a:srgbClr val="002060"/>
                </a:solidFill>
                <a:cs typeface="Arial" panose="020B0604020202020204" pitchFamily="34" charset="0"/>
              </a:rPr>
              <a:t> is ≥130 mm Hg </a:t>
            </a:r>
          </a:p>
          <a:p>
            <a:pPr marL="385763" indent="-385763">
              <a:lnSpc>
                <a:spcPct val="120000"/>
              </a:lnSpc>
              <a:buFont typeface="+mj-lt"/>
              <a:buAutoNum type="arabicPeriod"/>
            </a:pPr>
            <a:r>
              <a:rPr lang="en-US" sz="2900" dirty="0">
                <a:solidFill>
                  <a:srgbClr val="002060"/>
                </a:solidFill>
                <a:cs typeface="Arial" panose="020B0604020202020204" pitchFamily="34" charset="0"/>
              </a:rPr>
              <a:t>Recruitment soon after </a:t>
            </a:r>
            <a:r>
              <a:rPr lang="en-US" sz="2900" dirty="0" smtClean="0">
                <a:solidFill>
                  <a:srgbClr val="002060"/>
                </a:solidFill>
                <a:cs typeface="Arial" panose="020B0604020202020204" pitchFamily="34" charset="0"/>
              </a:rPr>
              <a:t>ICH in encouraged</a:t>
            </a:r>
            <a:endParaRPr lang="en-US" sz="2900" dirty="0">
              <a:solidFill>
                <a:srgbClr val="002060"/>
              </a:solidFill>
              <a:cs typeface="Arial" panose="020B0604020202020204" pitchFamily="34" charset="0"/>
            </a:endParaRPr>
          </a:p>
          <a:p>
            <a:pPr marL="385763" indent="-385763">
              <a:lnSpc>
                <a:spcPct val="120000"/>
              </a:lnSpc>
              <a:buFont typeface="+mj-lt"/>
              <a:buAutoNum type="arabicPeriod"/>
            </a:pPr>
            <a:r>
              <a:rPr lang="en-US" sz="2900" dirty="0">
                <a:solidFill>
                  <a:srgbClr val="002060"/>
                </a:solidFill>
                <a:cs typeface="Arial" panose="020B0604020202020204" pitchFamily="34" charset="0"/>
              </a:rPr>
              <a:t>Plan for home discharge (not to a nursing or care home) </a:t>
            </a:r>
          </a:p>
          <a:p>
            <a:pPr marL="385763" indent="-385763">
              <a:lnSpc>
                <a:spcPct val="120000"/>
              </a:lnSpc>
              <a:buFont typeface="+mj-lt"/>
              <a:buAutoNum type="arabicPeriod"/>
            </a:pPr>
            <a:r>
              <a:rPr lang="en-US" sz="2900" dirty="0">
                <a:solidFill>
                  <a:srgbClr val="002060"/>
                </a:solidFill>
                <a:cs typeface="Arial" panose="020B0604020202020204" pitchFamily="34" charset="0"/>
              </a:rPr>
              <a:t>Can undertake home BP measurements</a:t>
            </a:r>
          </a:p>
          <a:p>
            <a:pPr marL="385763" indent="-385763">
              <a:lnSpc>
                <a:spcPct val="120000"/>
              </a:lnSpc>
              <a:buFont typeface="+mj-lt"/>
              <a:buAutoNum type="arabicPeriod"/>
            </a:pPr>
            <a:r>
              <a:rPr lang="en-US" sz="2900" dirty="0">
                <a:solidFill>
                  <a:srgbClr val="002060"/>
                </a:solidFill>
                <a:cs typeface="Arial" panose="020B0604020202020204" pitchFamily="34" charset="0"/>
              </a:rPr>
              <a:t>Can complete an MRI scan </a:t>
            </a:r>
          </a:p>
          <a:p>
            <a:pPr marL="385763" indent="-385763">
              <a:lnSpc>
                <a:spcPct val="120000"/>
              </a:lnSpc>
              <a:buFont typeface="+mj-lt"/>
              <a:buAutoNum type="arabicPeriod"/>
            </a:pPr>
            <a:r>
              <a:rPr lang="en-US" sz="2900" dirty="0">
                <a:solidFill>
                  <a:srgbClr val="002060"/>
                </a:solidFill>
                <a:cs typeface="Arial" panose="020B0604020202020204" pitchFamily="34" charset="0"/>
              </a:rPr>
              <a:t>Can attend and complete the study assessments including cognitive screen </a:t>
            </a:r>
          </a:p>
          <a:p>
            <a:pPr marL="385763" indent="-385763">
              <a:lnSpc>
                <a:spcPct val="120000"/>
              </a:lnSpc>
              <a:buFont typeface="+mj-lt"/>
              <a:buAutoNum type="arabicPeriod"/>
            </a:pPr>
            <a:r>
              <a:rPr lang="en-US" sz="2900" dirty="0">
                <a:solidFill>
                  <a:srgbClr val="002060"/>
                </a:solidFill>
                <a:cs typeface="Arial" panose="020B0604020202020204" pitchFamily="34" charset="0"/>
              </a:rPr>
              <a:t>Can </a:t>
            </a:r>
            <a:r>
              <a:rPr lang="en-US" sz="2900" dirty="0" smtClean="0">
                <a:solidFill>
                  <a:srgbClr val="002060"/>
                </a:solidFill>
                <a:cs typeface="Arial" panose="020B0604020202020204" pitchFamily="34" charset="0"/>
              </a:rPr>
              <a:t>provide </a:t>
            </a:r>
            <a:r>
              <a:rPr lang="en-US" sz="2900" dirty="0">
                <a:solidFill>
                  <a:srgbClr val="002060"/>
                </a:solidFill>
                <a:cs typeface="Arial" panose="020B0604020202020204" pitchFamily="34" charset="0"/>
              </a:rPr>
              <a:t>informed </a:t>
            </a:r>
            <a:r>
              <a:rPr lang="en-US" sz="2900" dirty="0" smtClean="0">
                <a:solidFill>
                  <a:srgbClr val="002060"/>
                </a:solidFill>
                <a:cs typeface="Arial" panose="020B0604020202020204" pitchFamily="34" charset="0"/>
              </a:rPr>
              <a:t>consent (or suitable consultee available)</a:t>
            </a:r>
            <a:endParaRPr lang="en-US" sz="2900" dirty="0">
              <a:solidFill>
                <a:srgbClr val="002060"/>
              </a:solidFill>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2349906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143000"/>
          </a:xfrm>
        </p:spPr>
        <p:txBody>
          <a:bodyPr/>
          <a:lstStyle/>
          <a:p>
            <a:r>
              <a:rPr lang="en-GB" sz="3600" b="1" dirty="0">
                <a:solidFill>
                  <a:srgbClr val="26179E"/>
                </a:solidFill>
                <a:cs typeface="Arial" panose="020B0604020202020204" pitchFamily="34" charset="0"/>
              </a:rPr>
              <a:t>Exclusion</a:t>
            </a:r>
            <a:r>
              <a:rPr lang="en-GB" b="1" dirty="0">
                <a:solidFill>
                  <a:srgbClr val="26179E"/>
                </a:solidFill>
                <a:cs typeface="Arial" panose="020B0604020202020204" pitchFamily="34" charset="0"/>
              </a:rPr>
              <a:t> </a:t>
            </a:r>
            <a:r>
              <a:rPr lang="en-GB" sz="3600" b="1" dirty="0">
                <a:solidFill>
                  <a:srgbClr val="26179E"/>
                </a:solidFill>
                <a:cs typeface="Arial" panose="020B0604020202020204" pitchFamily="34" charset="0"/>
              </a:rPr>
              <a:t>Criteria</a:t>
            </a:r>
          </a:p>
        </p:txBody>
      </p:sp>
      <p:sp>
        <p:nvSpPr>
          <p:cNvPr id="3" name="Content Placeholder 2"/>
          <p:cNvSpPr>
            <a:spLocks noGrp="1"/>
          </p:cNvSpPr>
          <p:nvPr>
            <p:ph idx="1"/>
          </p:nvPr>
        </p:nvSpPr>
        <p:spPr>
          <a:xfrm>
            <a:off x="323528" y="1484784"/>
            <a:ext cx="8424936" cy="4680520"/>
          </a:xfrm>
        </p:spPr>
        <p:txBody>
          <a:bodyPr>
            <a:noAutofit/>
          </a:bodyPr>
          <a:lstStyle/>
          <a:p>
            <a:pPr marL="385200" indent="-385200">
              <a:buFont typeface="+mj-lt"/>
              <a:buAutoNum type="arabicPeriod"/>
            </a:pPr>
            <a:r>
              <a:rPr lang="en-US" sz="1600" dirty="0">
                <a:solidFill>
                  <a:srgbClr val="002060"/>
                </a:solidFill>
                <a:cs typeface="Arial" panose="020B0604020202020204" pitchFamily="34" charset="0"/>
              </a:rPr>
              <a:t>Inability to provide informed </a:t>
            </a:r>
            <a:r>
              <a:rPr lang="en-US" sz="1600" dirty="0" smtClean="0">
                <a:solidFill>
                  <a:srgbClr val="002060"/>
                </a:solidFill>
                <a:cs typeface="Arial" panose="020B0604020202020204" pitchFamily="34" charset="0"/>
              </a:rPr>
              <a:t>consent and lack of suitable consultee</a:t>
            </a:r>
            <a:endParaRPr lang="en-US" sz="1600" dirty="0">
              <a:solidFill>
                <a:srgbClr val="002060"/>
              </a:solidFill>
              <a:cs typeface="Arial" panose="020B0604020202020204" pitchFamily="34" charset="0"/>
            </a:endParaRPr>
          </a:p>
          <a:p>
            <a:pPr marL="385200" indent="-385200">
              <a:buFont typeface="+mj-lt"/>
              <a:buAutoNum type="arabicPeriod"/>
            </a:pPr>
            <a:r>
              <a:rPr lang="en-US" sz="1600" dirty="0">
                <a:solidFill>
                  <a:srgbClr val="002060"/>
                </a:solidFill>
                <a:cs typeface="Arial" panose="020B0604020202020204" pitchFamily="34" charset="0"/>
              </a:rPr>
              <a:t>Evidence of a </a:t>
            </a:r>
            <a:r>
              <a:rPr lang="en-US" sz="1600" dirty="0" err="1">
                <a:solidFill>
                  <a:srgbClr val="002060"/>
                </a:solidFill>
                <a:cs typeface="Arial" panose="020B0604020202020204" pitchFamily="34" charset="0"/>
              </a:rPr>
              <a:t>macrovascular</a:t>
            </a:r>
            <a:r>
              <a:rPr lang="en-US" sz="1600" dirty="0">
                <a:solidFill>
                  <a:srgbClr val="002060"/>
                </a:solidFill>
                <a:cs typeface="Arial" panose="020B0604020202020204" pitchFamily="34" charset="0"/>
              </a:rPr>
              <a:t> or structural cause for ICH (e.g. AVM or </a:t>
            </a:r>
            <a:r>
              <a:rPr lang="en-US" sz="1600" dirty="0" err="1">
                <a:solidFill>
                  <a:srgbClr val="002060"/>
                </a:solidFill>
                <a:cs typeface="Arial" panose="020B0604020202020204" pitchFamily="34" charset="0"/>
              </a:rPr>
              <a:t>tumour</a:t>
            </a:r>
            <a:r>
              <a:rPr lang="en-US" sz="1600" dirty="0">
                <a:solidFill>
                  <a:srgbClr val="002060"/>
                </a:solidFill>
                <a:cs typeface="Arial" panose="020B0604020202020204" pitchFamily="34" charset="0"/>
              </a:rPr>
              <a:t>) </a:t>
            </a:r>
          </a:p>
          <a:p>
            <a:pPr marL="385200" indent="-385200">
              <a:buFont typeface="+mj-lt"/>
              <a:buAutoNum type="arabicPeriod"/>
            </a:pPr>
            <a:r>
              <a:rPr lang="en-US" sz="1600" dirty="0">
                <a:solidFill>
                  <a:srgbClr val="002060"/>
                </a:solidFill>
                <a:cs typeface="Arial" panose="020B0604020202020204" pitchFamily="34" charset="0"/>
              </a:rPr>
              <a:t>Diagnosis of dementia</a:t>
            </a:r>
          </a:p>
          <a:p>
            <a:pPr marL="385200" indent="-385200">
              <a:buFont typeface="+mj-lt"/>
              <a:buAutoNum type="arabicPeriod"/>
            </a:pPr>
            <a:r>
              <a:rPr lang="en-US" sz="1600" dirty="0">
                <a:solidFill>
                  <a:srgbClr val="002060"/>
                </a:solidFill>
                <a:cs typeface="Arial" panose="020B0604020202020204" pitchFamily="34" charset="0"/>
              </a:rPr>
              <a:t>Low Functional status (MRS ≥4) before or after ICH </a:t>
            </a:r>
          </a:p>
          <a:p>
            <a:pPr marL="385200" indent="-385200">
              <a:buFont typeface="+mj-lt"/>
              <a:buAutoNum type="arabicPeriod"/>
            </a:pPr>
            <a:r>
              <a:rPr lang="en-US" sz="1600" dirty="0">
                <a:solidFill>
                  <a:srgbClr val="002060"/>
                </a:solidFill>
                <a:cs typeface="Arial" panose="020B0604020202020204" pitchFamily="34" charset="0"/>
              </a:rPr>
              <a:t>Life expectancy &lt;2 years </a:t>
            </a:r>
          </a:p>
          <a:p>
            <a:pPr marL="385200" indent="-385200">
              <a:buFont typeface="+mj-lt"/>
              <a:buAutoNum type="arabicPeriod"/>
            </a:pPr>
            <a:r>
              <a:rPr lang="en-US" sz="1600" dirty="0">
                <a:solidFill>
                  <a:srgbClr val="002060"/>
                </a:solidFill>
                <a:cs typeface="Arial" panose="020B0604020202020204" pitchFamily="34" charset="0"/>
              </a:rPr>
              <a:t>Taking more than 3 or more BP-lowering medications</a:t>
            </a:r>
          </a:p>
          <a:p>
            <a:pPr marL="385200" indent="-385200">
              <a:buFont typeface="+mj-lt"/>
              <a:buAutoNum type="arabicPeriod"/>
            </a:pPr>
            <a:r>
              <a:rPr lang="en-US" sz="1600" dirty="0">
                <a:solidFill>
                  <a:srgbClr val="002060"/>
                </a:solidFill>
                <a:cs typeface="Arial" panose="020B0604020202020204" pitchFamily="34" charset="0"/>
              </a:rPr>
              <a:t>Consistently good BP control (below 130/80 mm Hg), judged not to require more intensive treatment </a:t>
            </a:r>
          </a:p>
          <a:p>
            <a:pPr marL="385200" indent="-385200">
              <a:buFont typeface="+mj-lt"/>
              <a:buAutoNum type="arabicPeriod"/>
            </a:pPr>
            <a:r>
              <a:rPr lang="en-US" sz="1600" dirty="0">
                <a:solidFill>
                  <a:srgbClr val="002060"/>
                </a:solidFill>
                <a:cs typeface="Arial" panose="020B0604020202020204" pitchFamily="34" charset="0"/>
              </a:rPr>
              <a:t>Flow-restricting intracranial/</a:t>
            </a:r>
            <a:r>
              <a:rPr lang="en-US" sz="1600" dirty="0" err="1">
                <a:solidFill>
                  <a:srgbClr val="002060"/>
                </a:solidFill>
                <a:cs typeface="Arial" panose="020B0604020202020204" pitchFamily="34" charset="0"/>
              </a:rPr>
              <a:t>extracranial</a:t>
            </a:r>
            <a:r>
              <a:rPr lang="en-US" sz="1600" dirty="0">
                <a:solidFill>
                  <a:srgbClr val="002060"/>
                </a:solidFill>
                <a:cs typeface="Arial" panose="020B0604020202020204" pitchFamily="34" charset="0"/>
              </a:rPr>
              <a:t> large arterial stenosis </a:t>
            </a:r>
          </a:p>
          <a:p>
            <a:pPr marL="385200" indent="-385200">
              <a:buFont typeface="+mj-lt"/>
              <a:buAutoNum type="arabicPeriod"/>
            </a:pPr>
            <a:r>
              <a:rPr lang="en-US" sz="1600" dirty="0">
                <a:solidFill>
                  <a:srgbClr val="002060"/>
                </a:solidFill>
                <a:cs typeface="Arial" panose="020B0604020202020204" pitchFamily="34" charset="0"/>
              </a:rPr>
              <a:t>Contraindication to MRI </a:t>
            </a:r>
          </a:p>
          <a:p>
            <a:pPr marL="385200" indent="-385200">
              <a:buFont typeface="+mj-lt"/>
              <a:buAutoNum type="arabicPeriod"/>
            </a:pPr>
            <a:r>
              <a:rPr lang="en-US" sz="1600" dirty="0">
                <a:solidFill>
                  <a:srgbClr val="002060"/>
                </a:solidFill>
                <a:cs typeface="Arial" panose="020B0604020202020204" pitchFamily="34" charset="0"/>
              </a:rPr>
              <a:t>Absence of mobile phone coverage </a:t>
            </a:r>
          </a:p>
          <a:p>
            <a:pPr marL="0" indent="0">
              <a:buNone/>
            </a:pPr>
            <a:endParaRPr lang="en-US" sz="1600" dirty="0">
              <a:solidFill>
                <a:srgbClr val="002060"/>
              </a:solidFill>
              <a:cs typeface="Arial" panose="020B0604020202020204" pitchFamily="34" charset="0"/>
            </a:endParaRPr>
          </a:p>
          <a:p>
            <a:r>
              <a:rPr lang="en-US" sz="1600" dirty="0">
                <a:solidFill>
                  <a:srgbClr val="002060"/>
                </a:solidFill>
                <a:cs typeface="Arial" panose="020B0604020202020204" pitchFamily="34" charset="0"/>
              </a:rPr>
              <a:t>Contra-indication to BP treatments (e.g. symptomatic postural hypotension) is not an absolute exclusion criterion, but more information must be provided </a:t>
            </a:r>
          </a:p>
          <a:p>
            <a:r>
              <a:rPr lang="en-US" sz="1600" dirty="0">
                <a:solidFill>
                  <a:srgbClr val="002060"/>
                </a:solidFill>
                <a:cs typeface="Arial" panose="020B0604020202020204" pitchFamily="34" charset="0"/>
              </a:rPr>
              <a:t>Note that participation in other CTIMP or device trial is NOT an automatic exclusion criterion</a:t>
            </a:r>
          </a:p>
        </p:txBody>
      </p:sp>
    </p:spTree>
    <p:extLst>
      <p:ext uri="{BB962C8B-B14F-4D97-AF65-F5344CB8AC3E}">
        <p14:creationId xmlns:p14="http://schemas.microsoft.com/office/powerpoint/2010/main" val="2545488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60353DC-828D-E34E-AEB3-B2CF63773ECF}"/>
              </a:ext>
            </a:extLst>
          </p:cNvPr>
          <p:cNvPicPr>
            <a:picLocks noChangeAspect="1"/>
          </p:cNvPicPr>
          <p:nvPr/>
        </p:nvPicPr>
        <p:blipFill>
          <a:blip r:embed="rId2"/>
          <a:stretch>
            <a:fillRect/>
          </a:stretch>
        </p:blipFill>
        <p:spPr>
          <a:xfrm>
            <a:off x="423751" y="918428"/>
            <a:ext cx="6139126" cy="5390892"/>
          </a:xfrm>
          <a:prstGeom prst="rect">
            <a:avLst/>
          </a:prstGeom>
        </p:spPr>
      </p:pic>
      <p:sp>
        <p:nvSpPr>
          <p:cNvPr id="22" name="TextBox 21">
            <a:extLst>
              <a:ext uri="{FF2B5EF4-FFF2-40B4-BE49-F238E27FC236}">
                <a16:creationId xmlns:a16="http://schemas.microsoft.com/office/drawing/2014/main" id="{3C0B3F9F-E7AF-074E-A206-2E80432C75AD}"/>
              </a:ext>
            </a:extLst>
          </p:cNvPr>
          <p:cNvSpPr txBox="1"/>
          <p:nvPr/>
        </p:nvSpPr>
        <p:spPr>
          <a:xfrm>
            <a:off x="6771206" y="958551"/>
            <a:ext cx="214808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a:latin typeface="Arial" panose="020B0604020202020204" pitchFamily="34" charset="0"/>
                <a:cs typeface="Arial" panose="020B0604020202020204" pitchFamily="34" charset="0"/>
              </a:rPr>
              <a:t>Baseline MRI</a:t>
            </a:r>
          </a:p>
          <a:p>
            <a:pPr algn="ctr"/>
            <a:r>
              <a:rPr lang="en-US" sz="1400" b="1" dirty="0">
                <a:latin typeface="Arial" panose="020B0604020202020204" pitchFamily="34" charset="0"/>
                <a:cs typeface="Arial" panose="020B0604020202020204" pitchFamily="34" charset="0"/>
              </a:rPr>
              <a:t>before </a:t>
            </a:r>
            <a:r>
              <a:rPr lang="en-US" sz="1400" b="1" dirty="0" err="1">
                <a:latin typeface="Arial" panose="020B0604020202020204" pitchFamily="34" charset="0"/>
                <a:cs typeface="Arial" panose="020B0604020202020204" pitchFamily="34" charset="0"/>
              </a:rPr>
              <a:t>randomisation</a:t>
            </a:r>
            <a:endParaRPr lang="en-US" sz="14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110C2E8-535E-CA42-9D7F-D99C85B60537}"/>
              </a:ext>
            </a:extLst>
          </p:cNvPr>
          <p:cNvPicPr/>
          <p:nvPr/>
        </p:nvPicPr>
        <p:blipFill rotWithShape="1">
          <a:blip r:embed="rId3" cstate="print">
            <a:extLst>
              <a:ext uri="{28A0092B-C50C-407E-A947-70E740481C1C}">
                <a14:useLocalDpi xmlns:a14="http://schemas.microsoft.com/office/drawing/2010/main" val="0"/>
              </a:ext>
            </a:extLst>
          </a:blip>
          <a:srcRect l="49395" t="10145"/>
          <a:stretch/>
        </p:blipFill>
        <p:spPr bwMode="auto">
          <a:xfrm>
            <a:off x="6771206" y="5445224"/>
            <a:ext cx="1083764" cy="1199975"/>
          </a:xfrm>
          <a:prstGeom prst="rect">
            <a:avLst/>
          </a:prstGeom>
          <a:noFill/>
          <a:ln>
            <a:noFill/>
          </a:ln>
        </p:spPr>
      </p:pic>
      <p:pic>
        <p:nvPicPr>
          <p:cNvPr id="7" name="Picture 6">
            <a:extLst>
              <a:ext uri="{FF2B5EF4-FFF2-40B4-BE49-F238E27FC236}">
                <a16:creationId xmlns:a16="http://schemas.microsoft.com/office/drawing/2014/main" id="{27088C23-4B35-6D47-A790-B9162932A05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52761" t="9175" r="4508" b="52111"/>
          <a:stretch/>
        </p:blipFill>
        <p:spPr>
          <a:xfrm>
            <a:off x="7854970" y="5445224"/>
            <a:ext cx="1064320" cy="1185284"/>
          </a:xfrm>
          <a:prstGeom prst="rect">
            <a:avLst/>
          </a:prstGeom>
        </p:spPr>
      </p:pic>
      <p:grpSp>
        <p:nvGrpSpPr>
          <p:cNvPr id="2" name="Group 1">
            <a:extLst>
              <a:ext uri="{FF2B5EF4-FFF2-40B4-BE49-F238E27FC236}">
                <a16:creationId xmlns:a16="http://schemas.microsoft.com/office/drawing/2014/main" id="{1A0B5648-3D46-6943-A203-2B85885A209D}"/>
              </a:ext>
            </a:extLst>
          </p:cNvPr>
          <p:cNvGrpSpPr/>
          <p:nvPr/>
        </p:nvGrpSpPr>
        <p:grpSpPr>
          <a:xfrm>
            <a:off x="6771206" y="1700808"/>
            <a:ext cx="2150068" cy="1286436"/>
            <a:chOff x="6726612" y="918428"/>
            <a:chExt cx="2150068" cy="1286436"/>
          </a:xfrm>
        </p:grpSpPr>
        <p:pic>
          <p:nvPicPr>
            <p:cNvPr id="5" name="Picture 4">
              <a:extLst>
                <a:ext uri="{FF2B5EF4-FFF2-40B4-BE49-F238E27FC236}">
                  <a16:creationId xmlns:a16="http://schemas.microsoft.com/office/drawing/2014/main" id="{6AC807E8-D9CB-BE4A-9ECB-BF360949F3AF}"/>
                </a:ext>
              </a:extLst>
            </p:cNvPr>
            <p:cNvPicPr/>
            <p:nvPr/>
          </p:nvPicPr>
          <p:blipFill rotWithShape="1">
            <a:blip r:embed="rId6" cstate="print">
              <a:extLst>
                <a:ext uri="{28A0092B-C50C-407E-A947-70E740481C1C}">
                  <a14:useLocalDpi xmlns:a14="http://schemas.microsoft.com/office/drawing/2010/main" val="0"/>
                </a:ext>
              </a:extLst>
            </a:blip>
            <a:srcRect t="10145" r="50522"/>
            <a:stretch/>
          </p:blipFill>
          <p:spPr bwMode="auto">
            <a:xfrm>
              <a:off x="6726612" y="918428"/>
              <a:ext cx="1080120" cy="1286436"/>
            </a:xfrm>
            <a:prstGeom prst="rect">
              <a:avLst/>
            </a:prstGeom>
            <a:noFill/>
            <a:ln>
              <a:noFill/>
            </a:ln>
          </p:spPr>
        </p:pic>
        <p:pic>
          <p:nvPicPr>
            <p:cNvPr id="8" name="Picture 7">
              <a:extLst>
                <a:ext uri="{FF2B5EF4-FFF2-40B4-BE49-F238E27FC236}">
                  <a16:creationId xmlns:a16="http://schemas.microsoft.com/office/drawing/2014/main" id="{99AD010B-D2B3-F649-A491-3149C807A11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2982" t="9828" r="54602" b="52445"/>
            <a:stretch/>
          </p:blipFill>
          <p:spPr>
            <a:xfrm>
              <a:off x="7812360" y="918428"/>
              <a:ext cx="1064320" cy="1286436"/>
            </a:xfrm>
            <a:prstGeom prst="rect">
              <a:avLst/>
            </a:prstGeom>
          </p:spPr>
        </p:pic>
      </p:grpSp>
      <p:sp>
        <p:nvSpPr>
          <p:cNvPr id="10" name="TextBox 9">
            <a:extLst>
              <a:ext uri="{FF2B5EF4-FFF2-40B4-BE49-F238E27FC236}">
                <a16:creationId xmlns:a16="http://schemas.microsoft.com/office/drawing/2014/main" id="{2B90B307-12E6-A14C-9DFF-634B3C9537AE}"/>
              </a:ext>
            </a:extLst>
          </p:cNvPr>
          <p:cNvSpPr txBox="1"/>
          <p:nvPr/>
        </p:nvSpPr>
        <p:spPr>
          <a:xfrm>
            <a:off x="6771206" y="4797152"/>
            <a:ext cx="214808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a:latin typeface="Arial" panose="020B0604020202020204" pitchFamily="34" charset="0"/>
                <a:cs typeface="Arial" panose="020B0604020202020204" pitchFamily="34" charset="0"/>
              </a:rPr>
              <a:t>Follow-up MRI</a:t>
            </a:r>
          </a:p>
          <a:p>
            <a:pPr algn="ctr"/>
            <a:r>
              <a:rPr lang="en-US" sz="1400" b="1" dirty="0">
                <a:latin typeface="Arial" panose="020B0604020202020204" pitchFamily="34" charset="0"/>
                <a:cs typeface="Arial" panose="020B0604020202020204" pitchFamily="34" charset="0"/>
              </a:rPr>
              <a:t>at 12 months </a:t>
            </a:r>
          </a:p>
        </p:txBody>
      </p:sp>
      <p:sp>
        <p:nvSpPr>
          <p:cNvPr id="11" name="TextBox 10">
            <a:extLst>
              <a:ext uri="{FF2B5EF4-FFF2-40B4-BE49-F238E27FC236}">
                <a16:creationId xmlns:a16="http://schemas.microsoft.com/office/drawing/2014/main" id="{04FFBB62-AA0F-6F4B-8F0E-C8A9EBFEA99A}"/>
              </a:ext>
            </a:extLst>
          </p:cNvPr>
          <p:cNvSpPr txBox="1"/>
          <p:nvPr/>
        </p:nvSpPr>
        <p:spPr>
          <a:xfrm>
            <a:off x="2953254" y="6342195"/>
            <a:ext cx="108012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a:latin typeface="Arial" panose="020B0604020202020204" pitchFamily="34" charset="0"/>
                <a:cs typeface="Arial" panose="020B0604020202020204" pitchFamily="34" charset="0"/>
              </a:rPr>
              <a:t>ANALYSIS</a:t>
            </a:r>
          </a:p>
        </p:txBody>
      </p:sp>
      <p:sp>
        <p:nvSpPr>
          <p:cNvPr id="3" name="TextBox 2">
            <a:extLst>
              <a:ext uri="{FF2B5EF4-FFF2-40B4-BE49-F238E27FC236}">
                <a16:creationId xmlns:a16="http://schemas.microsoft.com/office/drawing/2014/main" id="{80678D97-3AB1-E74D-ACB4-67FD6F48ABB1}"/>
              </a:ext>
            </a:extLst>
          </p:cNvPr>
          <p:cNvSpPr txBox="1"/>
          <p:nvPr/>
        </p:nvSpPr>
        <p:spPr>
          <a:xfrm>
            <a:off x="2953254" y="117161"/>
            <a:ext cx="3661580"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Basic trial structure </a:t>
            </a:r>
          </a:p>
        </p:txBody>
      </p:sp>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107504" y="790541"/>
            <a:ext cx="2039241" cy="622236"/>
          </a:xfrm>
          <a:prstGeom prst="rect">
            <a:avLst/>
          </a:prstGeom>
        </p:spPr>
      </p:pic>
    </p:spTree>
    <p:extLst>
      <p:ext uri="{BB962C8B-B14F-4D97-AF65-F5344CB8AC3E}">
        <p14:creationId xmlns:p14="http://schemas.microsoft.com/office/powerpoint/2010/main" val="36512985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26179E"/>
                </a:solidFill>
                <a:cs typeface="Arial" panose="020B0604020202020204" pitchFamily="34" charset="0"/>
              </a:rPr>
              <a:t>Randomisation Procedure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a:solidFill>
                  <a:srgbClr val="002060"/>
                </a:solidFill>
                <a:cs typeface="Arial" panose="020B0604020202020204" pitchFamily="34" charset="0"/>
              </a:rPr>
              <a:t>Patients will be </a:t>
            </a:r>
            <a:r>
              <a:rPr lang="en-US" sz="2400" dirty="0" err="1">
                <a:solidFill>
                  <a:srgbClr val="002060"/>
                </a:solidFill>
                <a:cs typeface="Arial" panose="020B0604020202020204" pitchFamily="34" charset="0"/>
              </a:rPr>
              <a:t>randomised</a:t>
            </a:r>
            <a:r>
              <a:rPr lang="en-US" sz="2400" dirty="0">
                <a:solidFill>
                  <a:srgbClr val="002060"/>
                </a:solidFill>
                <a:cs typeface="Arial" panose="020B0604020202020204" pitchFamily="34" charset="0"/>
              </a:rPr>
              <a:t> in a 1:1 group assignment ratio to intensive BP lowering (intervention group) or standard care (control group) using an online </a:t>
            </a:r>
            <a:r>
              <a:rPr lang="en-US" sz="2400" dirty="0" err="1">
                <a:solidFill>
                  <a:srgbClr val="002060"/>
                </a:solidFill>
                <a:cs typeface="Arial" panose="020B0604020202020204" pitchFamily="34" charset="0"/>
              </a:rPr>
              <a:t>randomisation</a:t>
            </a:r>
            <a:r>
              <a:rPr lang="en-US" sz="2400" dirty="0">
                <a:solidFill>
                  <a:srgbClr val="002060"/>
                </a:solidFill>
                <a:cs typeface="Arial" panose="020B0604020202020204" pitchFamily="34" charset="0"/>
              </a:rPr>
              <a:t> service (Sealed Envelope) </a:t>
            </a:r>
          </a:p>
          <a:p>
            <a:pPr>
              <a:lnSpc>
                <a:spcPct val="150000"/>
              </a:lnSpc>
              <a:buFont typeface="Wingdings" panose="05000000000000000000" pitchFamily="2" charset="2"/>
              <a:buChar char="§"/>
            </a:pPr>
            <a:r>
              <a:rPr lang="en-US" sz="2400" dirty="0">
                <a:solidFill>
                  <a:srgbClr val="002060"/>
                </a:solidFill>
                <a:cs typeface="Arial" panose="020B0604020202020204" pitchFamily="34" charset="0"/>
              </a:rPr>
              <a:t>Baseline data collected (as described later)</a:t>
            </a:r>
            <a:endParaRPr lang="en-GB" sz="2400" dirty="0">
              <a:solidFill>
                <a:srgbClr val="002060"/>
              </a:solidFill>
              <a:cs typeface="Arial" panose="020B0604020202020204" pitchFamily="34" charset="0"/>
            </a:endParaRPr>
          </a:p>
        </p:txBody>
      </p:sp>
    </p:spTree>
    <p:extLst>
      <p:ext uri="{BB962C8B-B14F-4D97-AF65-F5344CB8AC3E}">
        <p14:creationId xmlns:p14="http://schemas.microsoft.com/office/powerpoint/2010/main" val="259650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2">
            <a:extLst>
              <a:ext uri="{FF2B5EF4-FFF2-40B4-BE49-F238E27FC236}">
                <a16:creationId xmlns:a16="http://schemas.microsoft.com/office/drawing/2014/main" id="{E7D925DC-8354-8549-B394-BB10E6D892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6381328"/>
            <a:ext cx="107111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5E0DB33-4965-3A4A-9F74-FBA90F638D92}"/>
              </a:ext>
            </a:extLst>
          </p:cNvPr>
          <p:cNvSpPr txBox="1"/>
          <p:nvPr/>
        </p:nvSpPr>
        <p:spPr>
          <a:xfrm>
            <a:off x="3059832" y="104344"/>
            <a:ext cx="1861022" cy="523220"/>
          </a:xfrm>
          <a:prstGeom prst="rect">
            <a:avLst/>
          </a:prstGeom>
          <a:noFill/>
        </p:spPr>
        <p:txBody>
          <a:bodyPr wrap="none" rtlCol="0">
            <a:spAutoFit/>
          </a:bodyPr>
          <a:lstStyle/>
          <a:p>
            <a:r>
              <a:rPr lang="en-US" sz="2800" b="1" dirty="0">
                <a:solidFill>
                  <a:schemeClr val="bg1"/>
                </a:solidFill>
              </a:rPr>
              <a:t>List of Sites</a:t>
            </a:r>
          </a:p>
        </p:txBody>
      </p:sp>
      <p:graphicFrame>
        <p:nvGraphicFramePr>
          <p:cNvPr id="2" name="Table 1"/>
          <p:cNvGraphicFramePr>
            <a:graphicFrameLocks noGrp="1"/>
          </p:cNvGraphicFramePr>
          <p:nvPr>
            <p:extLst>
              <p:ext uri="{D42A27DB-BD31-4B8C-83A1-F6EECF244321}">
                <p14:modId xmlns:p14="http://schemas.microsoft.com/office/powerpoint/2010/main" val="3611967654"/>
              </p:ext>
            </p:extLst>
          </p:nvPr>
        </p:nvGraphicFramePr>
        <p:xfrm>
          <a:off x="251520" y="908720"/>
          <a:ext cx="5544616" cy="4628354"/>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546014">
                <a:tc>
                  <a:txBody>
                    <a:bodyPr/>
                    <a:lstStyle/>
                    <a:p>
                      <a:pPr algn="ctr">
                        <a:lnSpc>
                          <a:spcPts val="1150"/>
                        </a:lnSpc>
                        <a:spcAft>
                          <a:spcPts val="0"/>
                        </a:spcAft>
                      </a:pPr>
                      <a:r>
                        <a:rPr lang="en-US" sz="1200" dirty="0">
                          <a:solidFill>
                            <a:schemeClr val="tx1"/>
                          </a:solidFill>
                          <a:effectLst/>
                        </a:rPr>
                        <a:t> </a:t>
                      </a:r>
                      <a:endParaRPr lang="en-GB" sz="1000" dirty="0">
                        <a:solidFill>
                          <a:schemeClr val="tx1"/>
                        </a:solidFill>
                        <a:effectLst/>
                      </a:endParaRPr>
                    </a:p>
                    <a:p>
                      <a:pPr algn="ctr">
                        <a:lnSpc>
                          <a:spcPts val="1150"/>
                        </a:lnSpc>
                        <a:spcAft>
                          <a:spcPts val="0"/>
                        </a:spcAft>
                      </a:pPr>
                      <a:r>
                        <a:rPr lang="en-US" sz="1200" dirty="0">
                          <a:solidFill>
                            <a:schemeClr val="tx1"/>
                          </a:solidFill>
                          <a:effectLst/>
                        </a:rPr>
                        <a:t>Principal Investigator</a:t>
                      </a:r>
                      <a:endParaRPr lang="en-GB" sz="1000" dirty="0">
                        <a:solidFill>
                          <a:schemeClr val="tx1"/>
                        </a:solidFill>
                        <a:effectLst/>
                        <a:latin typeface="Arial"/>
                        <a:ea typeface="Times New Roman"/>
                        <a:cs typeface="Times New Roman"/>
                      </a:endParaRPr>
                    </a:p>
                  </a:txBody>
                  <a:tcPr marL="68580" marR="68580" marT="0" marB="0"/>
                </a:tc>
                <a:tc>
                  <a:txBody>
                    <a:bodyPr/>
                    <a:lstStyle/>
                    <a:p>
                      <a:pPr algn="ctr">
                        <a:lnSpc>
                          <a:spcPts val="1150"/>
                        </a:lnSpc>
                        <a:spcAft>
                          <a:spcPts val="0"/>
                        </a:spcAft>
                      </a:pPr>
                      <a:r>
                        <a:rPr lang="en-US" sz="1200" dirty="0">
                          <a:solidFill>
                            <a:schemeClr val="tx1"/>
                          </a:solidFill>
                          <a:effectLst/>
                        </a:rPr>
                        <a:t> </a:t>
                      </a:r>
                      <a:endParaRPr lang="en-GB" sz="1000" dirty="0">
                        <a:solidFill>
                          <a:schemeClr val="tx1"/>
                        </a:solidFill>
                        <a:effectLst/>
                      </a:endParaRPr>
                    </a:p>
                    <a:p>
                      <a:pPr algn="ctr">
                        <a:lnSpc>
                          <a:spcPts val="1150"/>
                        </a:lnSpc>
                        <a:spcAft>
                          <a:spcPts val="0"/>
                        </a:spcAft>
                      </a:pPr>
                      <a:r>
                        <a:rPr lang="en-US" sz="1200" dirty="0">
                          <a:solidFill>
                            <a:schemeClr val="tx1"/>
                          </a:solidFill>
                          <a:effectLst/>
                        </a:rPr>
                        <a:t>Site</a:t>
                      </a:r>
                      <a:endParaRPr lang="en-GB" sz="1000" dirty="0">
                        <a:solidFill>
                          <a:schemeClr val="tx1"/>
                        </a:solidFill>
                        <a:effectLst/>
                        <a:latin typeface="Arial"/>
                        <a:ea typeface="Times New Roman"/>
                        <a:cs typeface="Times New Roman"/>
                      </a:endParaRPr>
                    </a:p>
                  </a:txBody>
                  <a:tcPr marL="68580" marR="68580" marT="0" marB="0"/>
                </a:tc>
                <a:extLst>
                  <a:ext uri="{0D108BD9-81ED-4DB2-BD59-A6C34878D82A}">
                    <a16:rowId xmlns:a16="http://schemas.microsoft.com/office/drawing/2014/main" val="10000"/>
                  </a:ext>
                </a:extLst>
              </a:tr>
              <a:tr h="340195">
                <a:tc>
                  <a:txBody>
                    <a:bodyPr/>
                    <a:lstStyle/>
                    <a:p>
                      <a:pPr algn="just">
                        <a:lnSpc>
                          <a:spcPts val="1150"/>
                        </a:lnSpc>
                        <a:spcAft>
                          <a:spcPts val="0"/>
                        </a:spcAft>
                      </a:pPr>
                      <a:r>
                        <a:rPr lang="en-US" sz="1200" b="1" kern="1200" dirty="0">
                          <a:solidFill>
                            <a:schemeClr val="tx1"/>
                          </a:solidFill>
                          <a:effectLst/>
                          <a:latin typeface="+mn-lt"/>
                          <a:ea typeface="+mn-ea"/>
                          <a:cs typeface="+mn-cs"/>
                        </a:rPr>
                        <a:t>Professor David Werring</a:t>
                      </a:r>
                      <a:endParaRPr lang="en-GB" sz="1200" b="1" kern="1200" dirty="0">
                        <a:solidFill>
                          <a:schemeClr val="tx1"/>
                        </a:solidFill>
                        <a:effectLst/>
                        <a:latin typeface="+mn-lt"/>
                        <a:ea typeface="+mn-ea"/>
                        <a:cs typeface="+mn-cs"/>
                      </a:endParaRPr>
                    </a:p>
                  </a:txBody>
                  <a:tcPr marL="68580" marR="68580" marT="0" marB="0"/>
                </a:tc>
                <a:tc>
                  <a:txBody>
                    <a:bodyPr/>
                    <a:lstStyle/>
                    <a:p>
                      <a:pPr algn="just">
                        <a:lnSpc>
                          <a:spcPts val="1150"/>
                        </a:lnSpc>
                        <a:spcAft>
                          <a:spcPts val="0"/>
                        </a:spcAft>
                      </a:pPr>
                      <a:r>
                        <a:rPr lang="en-US" sz="1200" dirty="0">
                          <a:effectLst/>
                        </a:rPr>
                        <a:t>University College Hospital, London</a:t>
                      </a:r>
                      <a:endParaRPr lang="en-GB" sz="10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340195">
                <a:tc>
                  <a:txBody>
                    <a:bodyPr/>
                    <a:lstStyle/>
                    <a:p>
                      <a:pPr algn="just">
                        <a:lnSpc>
                          <a:spcPts val="1150"/>
                        </a:lnSpc>
                        <a:spcAft>
                          <a:spcPts val="0"/>
                        </a:spcAft>
                      </a:pPr>
                      <a:r>
                        <a:rPr lang="en-US" sz="1200" dirty="0">
                          <a:solidFill>
                            <a:schemeClr val="tx1"/>
                          </a:solidFill>
                          <a:effectLst/>
                        </a:rPr>
                        <a:t>Professor Peter Rothwell</a:t>
                      </a:r>
                      <a:endParaRPr lang="en-GB" sz="1000" dirty="0">
                        <a:solidFill>
                          <a:schemeClr val="tx1"/>
                        </a:solidFill>
                        <a:effectLst/>
                        <a:latin typeface="Arial"/>
                        <a:ea typeface="Times New Roman"/>
                        <a:cs typeface="Times New Roman"/>
                      </a:endParaRPr>
                    </a:p>
                  </a:txBody>
                  <a:tcPr marL="68580" marR="68580" marT="0" marB="0"/>
                </a:tc>
                <a:tc>
                  <a:txBody>
                    <a:bodyPr/>
                    <a:lstStyle/>
                    <a:p>
                      <a:pPr algn="just">
                        <a:lnSpc>
                          <a:spcPts val="1150"/>
                        </a:lnSpc>
                        <a:spcAft>
                          <a:spcPts val="0"/>
                        </a:spcAft>
                      </a:pPr>
                      <a:r>
                        <a:rPr lang="en-US" sz="1200" dirty="0">
                          <a:effectLst/>
                        </a:rPr>
                        <a:t>John </a:t>
                      </a:r>
                      <a:r>
                        <a:rPr lang="en-US" sz="1200" dirty="0" smtClean="0">
                          <a:effectLst/>
                        </a:rPr>
                        <a:t>Radcliffe Hospital, Oxford</a:t>
                      </a:r>
                      <a:endParaRPr lang="en-GB" sz="10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r h="340195">
                <a:tc>
                  <a:txBody>
                    <a:bodyPr/>
                    <a:lstStyle/>
                    <a:p>
                      <a:pPr algn="just">
                        <a:lnSpc>
                          <a:spcPts val="1150"/>
                        </a:lnSpc>
                        <a:spcAft>
                          <a:spcPts val="0"/>
                        </a:spcAft>
                      </a:pPr>
                      <a:r>
                        <a:rPr lang="en-US" sz="1200" dirty="0" err="1">
                          <a:solidFill>
                            <a:schemeClr val="tx1"/>
                          </a:solidFill>
                          <a:effectLst/>
                        </a:rPr>
                        <a:t>Dr</a:t>
                      </a:r>
                      <a:r>
                        <a:rPr lang="en-US" sz="1200" dirty="0">
                          <a:solidFill>
                            <a:schemeClr val="tx1"/>
                          </a:solidFill>
                          <a:effectLst/>
                        </a:rPr>
                        <a:t> Soma Banerjee</a:t>
                      </a:r>
                      <a:endParaRPr lang="en-GB" sz="1000" dirty="0">
                        <a:solidFill>
                          <a:schemeClr val="tx1"/>
                        </a:solidFill>
                        <a:effectLst/>
                        <a:latin typeface="Arial"/>
                        <a:ea typeface="Times New Roman"/>
                        <a:cs typeface="Times New Roman"/>
                      </a:endParaRPr>
                    </a:p>
                  </a:txBody>
                  <a:tcPr marL="68580" marR="68580" marT="0" marB="0"/>
                </a:tc>
                <a:tc>
                  <a:txBody>
                    <a:bodyPr/>
                    <a:lstStyle/>
                    <a:p>
                      <a:pPr algn="just">
                        <a:lnSpc>
                          <a:spcPts val="1150"/>
                        </a:lnSpc>
                        <a:spcAft>
                          <a:spcPts val="0"/>
                        </a:spcAft>
                      </a:pPr>
                      <a:r>
                        <a:rPr lang="en-US" sz="1200">
                          <a:effectLst/>
                        </a:rPr>
                        <a:t>Charing Cross Hospital, London</a:t>
                      </a:r>
                      <a:endParaRPr lang="en-GB" sz="1000">
                        <a:effectLst/>
                        <a:latin typeface="Arial"/>
                        <a:ea typeface="Times New Roman"/>
                        <a:cs typeface="Times New Roman"/>
                      </a:endParaRPr>
                    </a:p>
                  </a:txBody>
                  <a:tcPr marL="68580" marR="68580" marT="0" marB="0"/>
                </a:tc>
                <a:extLst>
                  <a:ext uri="{0D108BD9-81ED-4DB2-BD59-A6C34878D82A}">
                    <a16:rowId xmlns:a16="http://schemas.microsoft.com/office/drawing/2014/main" val="10003"/>
                  </a:ext>
                </a:extLst>
              </a:tr>
              <a:tr h="340195">
                <a:tc>
                  <a:txBody>
                    <a:bodyPr/>
                    <a:lstStyle/>
                    <a:p>
                      <a:pPr algn="just">
                        <a:lnSpc>
                          <a:spcPts val="1150"/>
                        </a:lnSpc>
                        <a:spcAft>
                          <a:spcPts val="0"/>
                        </a:spcAft>
                      </a:pPr>
                      <a:r>
                        <a:rPr lang="en-US" sz="1200" dirty="0">
                          <a:solidFill>
                            <a:schemeClr val="tx1"/>
                          </a:solidFill>
                          <a:effectLst/>
                        </a:rPr>
                        <a:t>Professor </a:t>
                      </a:r>
                      <a:r>
                        <a:rPr lang="en-US" sz="1200" u="none" strike="noStrike" dirty="0">
                          <a:solidFill>
                            <a:schemeClr val="tx1"/>
                          </a:solidFill>
                          <a:effectLst/>
                        </a:rPr>
                        <a:t>Rustam Al-</a:t>
                      </a:r>
                      <a:r>
                        <a:rPr lang="en-US" sz="1200" u="none" strike="noStrike" dirty="0" err="1">
                          <a:solidFill>
                            <a:schemeClr val="tx1"/>
                          </a:solidFill>
                          <a:effectLst/>
                        </a:rPr>
                        <a:t>Shahi</a:t>
                      </a:r>
                      <a:r>
                        <a:rPr lang="en-US" sz="1200" u="none" strike="noStrike" dirty="0">
                          <a:solidFill>
                            <a:schemeClr val="tx1"/>
                          </a:solidFill>
                          <a:effectLst/>
                        </a:rPr>
                        <a:t> Salman</a:t>
                      </a:r>
                      <a:endParaRPr lang="en-GB" sz="1000" dirty="0">
                        <a:solidFill>
                          <a:schemeClr val="tx1"/>
                        </a:solidFill>
                        <a:effectLst/>
                        <a:latin typeface="Arial"/>
                        <a:ea typeface="Times New Roman"/>
                        <a:cs typeface="Times New Roman"/>
                      </a:endParaRPr>
                    </a:p>
                  </a:txBody>
                  <a:tcPr marL="68580" marR="68580" marT="0" marB="0"/>
                </a:tc>
                <a:tc>
                  <a:txBody>
                    <a:bodyPr/>
                    <a:lstStyle/>
                    <a:p>
                      <a:pPr algn="just">
                        <a:lnSpc>
                          <a:spcPts val="1150"/>
                        </a:lnSpc>
                        <a:spcAft>
                          <a:spcPts val="0"/>
                        </a:spcAft>
                      </a:pPr>
                      <a:r>
                        <a:rPr lang="en-GB" sz="1200" kern="1200" dirty="0" smtClean="0">
                          <a:solidFill>
                            <a:schemeClr val="dk1"/>
                          </a:solidFill>
                          <a:effectLst/>
                          <a:latin typeface="+mn-lt"/>
                          <a:ea typeface="+mn-ea"/>
                          <a:cs typeface="+mn-cs"/>
                        </a:rPr>
                        <a:t>Royal Infirmary of Edinburgh</a:t>
                      </a:r>
                      <a:endParaRPr lang="en-GB" sz="12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4"/>
                  </a:ext>
                </a:extLst>
              </a:tr>
              <a:tr h="340195">
                <a:tc>
                  <a:txBody>
                    <a:bodyPr/>
                    <a:lstStyle/>
                    <a:p>
                      <a:pPr algn="just">
                        <a:lnSpc>
                          <a:spcPts val="1150"/>
                        </a:lnSpc>
                        <a:spcAft>
                          <a:spcPts val="0"/>
                        </a:spcAft>
                      </a:pPr>
                      <a:r>
                        <a:rPr lang="en-US" sz="1200" dirty="0">
                          <a:solidFill>
                            <a:schemeClr val="tx1"/>
                          </a:solidFill>
                          <a:effectLst/>
                        </a:rPr>
                        <a:t>Dr </a:t>
                      </a:r>
                      <a:r>
                        <a:rPr lang="en-US" sz="1200" u="none" strike="noStrike" dirty="0">
                          <a:solidFill>
                            <a:schemeClr val="tx1"/>
                          </a:solidFill>
                          <a:effectLst/>
                        </a:rPr>
                        <a:t>Adrian Parry-Jones</a:t>
                      </a:r>
                      <a:endParaRPr lang="en-GB" sz="1000" dirty="0">
                        <a:solidFill>
                          <a:schemeClr val="tx1"/>
                        </a:solidFill>
                        <a:effectLst/>
                        <a:latin typeface="Arial"/>
                        <a:ea typeface="Times New Roman"/>
                        <a:cs typeface="Times New Roman"/>
                      </a:endParaRPr>
                    </a:p>
                  </a:txBody>
                  <a:tcPr marL="68580" marR="68580" marT="0" marB="0"/>
                </a:tc>
                <a:tc>
                  <a:txBody>
                    <a:bodyPr/>
                    <a:lstStyle/>
                    <a:p>
                      <a:pPr algn="just">
                        <a:lnSpc>
                          <a:spcPts val="1150"/>
                        </a:lnSpc>
                        <a:spcAft>
                          <a:spcPts val="0"/>
                        </a:spcAft>
                      </a:pPr>
                      <a:r>
                        <a:rPr lang="en-US" sz="1200" dirty="0" err="1">
                          <a:effectLst/>
                        </a:rPr>
                        <a:t>Salford</a:t>
                      </a:r>
                      <a:r>
                        <a:rPr lang="en-US" sz="1200" dirty="0">
                          <a:effectLst/>
                        </a:rPr>
                        <a:t> Royal </a:t>
                      </a:r>
                      <a:r>
                        <a:rPr lang="en-US" sz="1200" dirty="0" smtClean="0">
                          <a:effectLst/>
                        </a:rPr>
                        <a:t>Hospital, Manchester</a:t>
                      </a:r>
                      <a:endParaRPr lang="en-GB" sz="10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05"/>
                  </a:ext>
                </a:extLst>
              </a:tr>
              <a:tr h="340195">
                <a:tc>
                  <a:txBody>
                    <a:bodyPr/>
                    <a:lstStyle/>
                    <a:p>
                      <a:pPr algn="just">
                        <a:lnSpc>
                          <a:spcPts val="1150"/>
                        </a:lnSpc>
                        <a:spcAft>
                          <a:spcPts val="0"/>
                        </a:spcAft>
                      </a:pPr>
                      <a:r>
                        <a:rPr lang="en-US" sz="1200" dirty="0">
                          <a:solidFill>
                            <a:schemeClr val="tx1"/>
                          </a:solidFill>
                          <a:effectLst/>
                        </a:rPr>
                        <a:t>Prof Hedley Emsley</a:t>
                      </a:r>
                      <a:endParaRPr lang="en-GB" sz="1000" dirty="0">
                        <a:solidFill>
                          <a:schemeClr val="tx1"/>
                        </a:solidFill>
                        <a:effectLst/>
                        <a:latin typeface="Arial"/>
                        <a:ea typeface="Times New Roman"/>
                        <a:cs typeface="Times New Roman"/>
                      </a:endParaRPr>
                    </a:p>
                  </a:txBody>
                  <a:tcPr marL="68580" marR="68580" marT="0" marB="0"/>
                </a:tc>
                <a:tc>
                  <a:txBody>
                    <a:bodyPr/>
                    <a:lstStyle/>
                    <a:p>
                      <a:pPr algn="just">
                        <a:lnSpc>
                          <a:spcPts val="1150"/>
                        </a:lnSpc>
                        <a:spcAft>
                          <a:spcPts val="0"/>
                        </a:spcAft>
                      </a:pPr>
                      <a:r>
                        <a:rPr lang="en-US" sz="1200" dirty="0">
                          <a:effectLst/>
                        </a:rPr>
                        <a:t>Royal Preston Hospital </a:t>
                      </a:r>
                      <a:endParaRPr lang="en-GB" sz="10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06"/>
                  </a:ext>
                </a:extLst>
              </a:tr>
              <a:tr h="340195">
                <a:tc>
                  <a:txBody>
                    <a:bodyPr/>
                    <a:lstStyle/>
                    <a:p>
                      <a:pPr algn="just">
                        <a:lnSpc>
                          <a:spcPts val="1150"/>
                        </a:lnSpc>
                        <a:spcAft>
                          <a:spcPts val="0"/>
                        </a:spcAft>
                      </a:pPr>
                      <a:r>
                        <a:rPr lang="en-US" sz="1200" dirty="0">
                          <a:solidFill>
                            <a:schemeClr val="tx1"/>
                          </a:solidFill>
                          <a:effectLst/>
                        </a:rPr>
                        <a:t>Dr Dulka </a:t>
                      </a:r>
                      <a:r>
                        <a:rPr lang="en-US" sz="1200" dirty="0" err="1">
                          <a:solidFill>
                            <a:schemeClr val="tx1"/>
                          </a:solidFill>
                          <a:effectLst/>
                        </a:rPr>
                        <a:t>Manawadu</a:t>
                      </a:r>
                      <a:endParaRPr lang="en-GB" sz="1000" dirty="0">
                        <a:solidFill>
                          <a:schemeClr val="tx1"/>
                        </a:solidFill>
                        <a:effectLst/>
                        <a:latin typeface="Arial"/>
                        <a:ea typeface="Times New Roman"/>
                        <a:cs typeface="Times New Roman"/>
                      </a:endParaRPr>
                    </a:p>
                  </a:txBody>
                  <a:tcPr marL="68580" marR="68580" marT="0" marB="0"/>
                </a:tc>
                <a:tc>
                  <a:txBody>
                    <a:bodyPr/>
                    <a:lstStyle/>
                    <a:p>
                      <a:pPr algn="just">
                        <a:lnSpc>
                          <a:spcPts val="1150"/>
                        </a:lnSpc>
                        <a:spcAft>
                          <a:spcPts val="0"/>
                        </a:spcAft>
                      </a:pPr>
                      <a:r>
                        <a:rPr lang="en-US" sz="1200" dirty="0">
                          <a:effectLst/>
                        </a:rPr>
                        <a:t>Kings College </a:t>
                      </a:r>
                      <a:r>
                        <a:rPr lang="en-US" sz="1200" dirty="0" smtClean="0">
                          <a:effectLst/>
                        </a:rPr>
                        <a:t>Hospital,</a:t>
                      </a:r>
                      <a:r>
                        <a:rPr lang="en-US" sz="1200" baseline="0" dirty="0" smtClean="0">
                          <a:effectLst/>
                        </a:rPr>
                        <a:t> London</a:t>
                      </a:r>
                      <a:endParaRPr lang="en-GB" sz="10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08"/>
                  </a:ext>
                </a:extLst>
              </a:tr>
              <a:tr h="340195">
                <a:tc>
                  <a:txBody>
                    <a:bodyPr/>
                    <a:lstStyle/>
                    <a:p>
                      <a:pPr algn="just">
                        <a:lnSpc>
                          <a:spcPts val="1150"/>
                        </a:lnSpc>
                        <a:spcAft>
                          <a:spcPts val="0"/>
                        </a:spcAft>
                      </a:pPr>
                      <a:r>
                        <a:rPr lang="en-US" sz="1200" u="none" strike="noStrike" dirty="0">
                          <a:solidFill>
                            <a:schemeClr val="tx1"/>
                          </a:solidFill>
                          <a:effectLst/>
                        </a:rPr>
                        <a:t>Dr Niamh</a:t>
                      </a:r>
                      <a:r>
                        <a:rPr lang="en-US" sz="1200" dirty="0">
                          <a:solidFill>
                            <a:schemeClr val="tx1"/>
                          </a:solidFill>
                          <a:effectLst/>
                        </a:rPr>
                        <a:t> Hannon</a:t>
                      </a:r>
                      <a:endParaRPr lang="en-GB" sz="1000" dirty="0">
                        <a:solidFill>
                          <a:schemeClr val="tx1"/>
                        </a:solidFill>
                        <a:effectLst/>
                        <a:latin typeface="Arial"/>
                        <a:ea typeface="Times New Roman"/>
                        <a:cs typeface="Times New Roman"/>
                      </a:endParaRPr>
                    </a:p>
                  </a:txBody>
                  <a:tcPr marL="68580" marR="68580" marT="0" marB="0"/>
                </a:tc>
                <a:tc>
                  <a:txBody>
                    <a:bodyPr/>
                    <a:lstStyle/>
                    <a:p>
                      <a:pPr algn="just">
                        <a:lnSpc>
                          <a:spcPts val="1150"/>
                        </a:lnSpc>
                        <a:spcAft>
                          <a:spcPts val="0"/>
                        </a:spcAft>
                      </a:pPr>
                      <a:r>
                        <a:rPr lang="en-US" sz="1200" dirty="0" err="1">
                          <a:effectLst/>
                        </a:rPr>
                        <a:t>Addenbrooke's</a:t>
                      </a:r>
                      <a:r>
                        <a:rPr lang="en-US" sz="1200" dirty="0">
                          <a:effectLst/>
                        </a:rPr>
                        <a:t> </a:t>
                      </a:r>
                      <a:r>
                        <a:rPr lang="en-US" sz="1200" dirty="0" smtClean="0">
                          <a:effectLst/>
                        </a:rPr>
                        <a:t>Hospital, Cambridge</a:t>
                      </a:r>
                      <a:endParaRPr lang="en-GB" sz="10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09"/>
                  </a:ext>
                </a:extLst>
              </a:tr>
              <a:tr h="340195">
                <a:tc>
                  <a:txBody>
                    <a:bodyPr/>
                    <a:lstStyle/>
                    <a:p>
                      <a:pPr algn="just">
                        <a:lnSpc>
                          <a:spcPts val="1150"/>
                        </a:lnSpc>
                        <a:spcAft>
                          <a:spcPts val="0"/>
                        </a:spcAft>
                      </a:pPr>
                      <a:r>
                        <a:rPr lang="en-US" sz="1200" dirty="0">
                          <a:solidFill>
                            <a:schemeClr val="tx1"/>
                          </a:solidFill>
                          <a:effectLst/>
                        </a:rPr>
                        <a:t>Dr Kailash Krishnan</a:t>
                      </a:r>
                      <a:endParaRPr lang="en-GB" sz="1000" dirty="0">
                        <a:solidFill>
                          <a:schemeClr val="tx1"/>
                        </a:solidFill>
                        <a:effectLst/>
                        <a:latin typeface="Arial"/>
                        <a:ea typeface="Times New Roman"/>
                        <a:cs typeface="Times New Roman"/>
                      </a:endParaRPr>
                    </a:p>
                  </a:txBody>
                  <a:tcPr marL="68580" marR="68580" marT="0" marB="0"/>
                </a:tc>
                <a:tc>
                  <a:txBody>
                    <a:bodyPr/>
                    <a:lstStyle/>
                    <a:p>
                      <a:pPr algn="just">
                        <a:lnSpc>
                          <a:spcPts val="1150"/>
                        </a:lnSpc>
                        <a:spcAft>
                          <a:spcPts val="0"/>
                        </a:spcAft>
                      </a:pPr>
                      <a:r>
                        <a:rPr lang="en-US" sz="1200">
                          <a:effectLst/>
                        </a:rPr>
                        <a:t>Nottingham University Hospitals NHS Trust</a:t>
                      </a:r>
                      <a:endParaRPr lang="en-GB" sz="1000">
                        <a:effectLst/>
                        <a:latin typeface="Arial"/>
                        <a:ea typeface="Times New Roman"/>
                        <a:cs typeface="Times New Roman"/>
                      </a:endParaRPr>
                    </a:p>
                  </a:txBody>
                  <a:tcPr marL="68580" marR="68580" marT="0" marB="0"/>
                </a:tc>
                <a:extLst>
                  <a:ext uri="{0D108BD9-81ED-4DB2-BD59-A6C34878D82A}">
                    <a16:rowId xmlns:a16="http://schemas.microsoft.com/office/drawing/2014/main" val="10010"/>
                  </a:ext>
                </a:extLst>
              </a:tr>
              <a:tr h="340195">
                <a:tc>
                  <a:txBody>
                    <a:bodyPr/>
                    <a:lstStyle/>
                    <a:p>
                      <a:pPr algn="just">
                        <a:lnSpc>
                          <a:spcPts val="1150"/>
                        </a:lnSpc>
                        <a:spcAft>
                          <a:spcPts val="0"/>
                        </a:spcAft>
                      </a:pPr>
                      <a:r>
                        <a:rPr lang="en-US" sz="1200" dirty="0">
                          <a:solidFill>
                            <a:schemeClr val="tx1"/>
                          </a:solidFill>
                          <a:effectLst/>
                        </a:rPr>
                        <a:t>Dr Keith Muir</a:t>
                      </a:r>
                      <a:endParaRPr lang="en-GB" sz="1000" dirty="0">
                        <a:solidFill>
                          <a:schemeClr val="tx1"/>
                        </a:solidFill>
                        <a:effectLst/>
                        <a:latin typeface="Arial"/>
                        <a:ea typeface="Times New Roman"/>
                        <a:cs typeface="Times New Roman"/>
                      </a:endParaRPr>
                    </a:p>
                  </a:txBody>
                  <a:tcPr marL="68580" marR="68580" marT="0" marB="0"/>
                </a:tc>
                <a:tc>
                  <a:txBody>
                    <a:bodyPr/>
                    <a:lstStyle/>
                    <a:p>
                      <a:pPr algn="just">
                        <a:lnSpc>
                          <a:spcPts val="1150"/>
                        </a:lnSpc>
                        <a:spcAft>
                          <a:spcPts val="0"/>
                        </a:spcAft>
                      </a:pPr>
                      <a:r>
                        <a:rPr lang="en-US" sz="1200" dirty="0">
                          <a:effectLst/>
                        </a:rPr>
                        <a:t>Queen Elizabeth University </a:t>
                      </a:r>
                      <a:r>
                        <a:rPr lang="en-US" sz="1200" dirty="0" smtClean="0">
                          <a:effectLst/>
                        </a:rPr>
                        <a:t>Hospital, Glasgow</a:t>
                      </a:r>
                      <a:endParaRPr lang="en-GB" sz="10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11"/>
                  </a:ext>
                </a:extLst>
              </a:tr>
              <a:tr h="340195">
                <a:tc>
                  <a:txBody>
                    <a:bodyPr/>
                    <a:lstStyle/>
                    <a:p>
                      <a:pPr algn="just">
                        <a:lnSpc>
                          <a:spcPts val="1150"/>
                        </a:lnSpc>
                        <a:spcAft>
                          <a:spcPts val="0"/>
                        </a:spcAft>
                      </a:pPr>
                      <a:r>
                        <a:rPr lang="en-US" sz="1200" dirty="0" err="1" smtClean="0">
                          <a:solidFill>
                            <a:schemeClr val="tx1"/>
                          </a:solidFill>
                          <a:effectLst/>
                        </a:rPr>
                        <a:t>Dr</a:t>
                      </a:r>
                      <a:r>
                        <a:rPr lang="en-US" sz="1200" baseline="0" dirty="0" smtClean="0">
                          <a:solidFill>
                            <a:schemeClr val="tx1"/>
                          </a:solidFill>
                          <a:effectLst/>
                        </a:rPr>
                        <a:t> Liqun Zhang</a:t>
                      </a:r>
                      <a:endParaRPr lang="en-GB" sz="1000" dirty="0">
                        <a:solidFill>
                          <a:schemeClr val="tx1"/>
                        </a:solidFill>
                        <a:effectLst/>
                        <a:latin typeface="Arial"/>
                        <a:ea typeface="Times New Roman"/>
                        <a:cs typeface="Times New Roman"/>
                      </a:endParaRPr>
                    </a:p>
                  </a:txBody>
                  <a:tcPr marL="68580" marR="68580" marT="0" marB="0"/>
                </a:tc>
                <a:tc>
                  <a:txBody>
                    <a:bodyPr/>
                    <a:lstStyle/>
                    <a:p>
                      <a:pPr algn="just">
                        <a:lnSpc>
                          <a:spcPts val="1150"/>
                        </a:lnSpc>
                        <a:spcAft>
                          <a:spcPts val="0"/>
                        </a:spcAft>
                      </a:pPr>
                      <a:r>
                        <a:rPr lang="en-US" sz="1200" dirty="0">
                          <a:effectLst/>
                        </a:rPr>
                        <a:t>St George’s </a:t>
                      </a:r>
                      <a:r>
                        <a:rPr lang="en-US" sz="1200" dirty="0" smtClean="0">
                          <a:effectLst/>
                        </a:rPr>
                        <a:t>Hospital, London</a:t>
                      </a:r>
                      <a:endParaRPr lang="en-GB" sz="10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12"/>
                  </a:ext>
                </a:extLst>
              </a:tr>
              <a:tr h="340195">
                <a:tc>
                  <a:txBody>
                    <a:bodyPr/>
                    <a:lstStyle/>
                    <a:p>
                      <a:pPr algn="just">
                        <a:lnSpc>
                          <a:spcPts val="1150"/>
                        </a:lnSpc>
                        <a:spcAft>
                          <a:spcPts val="0"/>
                        </a:spcAft>
                      </a:pPr>
                      <a:r>
                        <a:rPr lang="en-GB" sz="1000" dirty="0">
                          <a:solidFill>
                            <a:schemeClr val="tx1"/>
                          </a:solidFill>
                          <a:effectLst/>
                          <a:latin typeface="Arial"/>
                          <a:ea typeface="Times New Roman"/>
                          <a:cs typeface="Times New Roman"/>
                        </a:rPr>
                        <a:t>Dr</a:t>
                      </a:r>
                      <a:r>
                        <a:rPr lang="en-GB" sz="1000" baseline="0" dirty="0">
                          <a:solidFill>
                            <a:schemeClr val="tx1"/>
                          </a:solidFill>
                          <a:effectLst/>
                          <a:latin typeface="Arial"/>
                          <a:ea typeface="Times New Roman"/>
                          <a:cs typeface="Times New Roman"/>
                        </a:rPr>
                        <a:t> </a:t>
                      </a:r>
                      <a:r>
                        <a:rPr lang="en-GB" sz="1000" baseline="0" dirty="0" smtClean="0">
                          <a:solidFill>
                            <a:schemeClr val="tx1"/>
                          </a:solidFill>
                          <a:effectLst/>
                          <a:latin typeface="Arial"/>
                          <a:ea typeface="Times New Roman"/>
                          <a:cs typeface="Times New Roman"/>
                        </a:rPr>
                        <a:t>Kirsty Harkness</a:t>
                      </a:r>
                      <a:endParaRPr lang="en-GB" sz="1000" dirty="0">
                        <a:solidFill>
                          <a:schemeClr val="tx1"/>
                        </a:solidFill>
                        <a:effectLst/>
                        <a:latin typeface="Arial"/>
                        <a:ea typeface="Times New Roman"/>
                        <a:cs typeface="Times New Roman"/>
                      </a:endParaRPr>
                    </a:p>
                  </a:txBody>
                  <a:tcPr marL="68580" marR="68580" marT="0" marB="0"/>
                </a:tc>
                <a:tc>
                  <a:txBody>
                    <a:bodyPr/>
                    <a:lstStyle/>
                    <a:p>
                      <a:pPr algn="just">
                        <a:lnSpc>
                          <a:spcPts val="1150"/>
                        </a:lnSpc>
                        <a:spcAft>
                          <a:spcPts val="0"/>
                        </a:spcAft>
                      </a:pPr>
                      <a:r>
                        <a:rPr lang="en-GB" sz="1200" kern="1200" dirty="0">
                          <a:solidFill>
                            <a:schemeClr val="dk1"/>
                          </a:solidFill>
                          <a:effectLst/>
                          <a:latin typeface="+mn-lt"/>
                          <a:ea typeface="+mn-ea"/>
                          <a:cs typeface="+mn-cs"/>
                        </a:rPr>
                        <a:t>Sheffield Teaching Hospitals NHS Foundation Trust</a:t>
                      </a:r>
                    </a:p>
                  </a:txBody>
                  <a:tcPr marL="68580" marR="68580" marT="0" marB="0"/>
                </a:tc>
                <a:extLst>
                  <a:ext uri="{0D108BD9-81ED-4DB2-BD59-A6C34878D82A}">
                    <a16:rowId xmlns:a16="http://schemas.microsoft.com/office/drawing/2014/main" val="10013"/>
                  </a:ext>
                </a:extLst>
              </a:tr>
            </a:tbl>
          </a:graphicData>
        </a:graphic>
      </p:graphicFrame>
      <p:grpSp>
        <p:nvGrpSpPr>
          <p:cNvPr id="6" name="Group 25"/>
          <p:cNvGrpSpPr>
            <a:grpSpLocks/>
          </p:cNvGrpSpPr>
          <p:nvPr/>
        </p:nvGrpSpPr>
        <p:grpSpPr bwMode="auto">
          <a:xfrm>
            <a:off x="6040856" y="1408112"/>
            <a:ext cx="2540000" cy="4103687"/>
            <a:chOff x="620686" y="904636"/>
            <a:chExt cx="5607242" cy="8359850"/>
          </a:xfrm>
        </p:grpSpPr>
        <p:grpSp>
          <p:nvGrpSpPr>
            <p:cNvPr id="7" name="Group 14"/>
            <p:cNvGrpSpPr>
              <a:grpSpLocks/>
            </p:cNvGrpSpPr>
            <p:nvPr/>
          </p:nvGrpSpPr>
          <p:grpSpPr bwMode="auto">
            <a:xfrm>
              <a:off x="620686" y="904636"/>
              <a:ext cx="5607242" cy="8359850"/>
              <a:chOff x="1160746" y="1444919"/>
              <a:chExt cx="4773733" cy="7117169"/>
            </a:xfrm>
          </p:grpSpPr>
          <p:pic>
            <p:nvPicPr>
              <p:cNvPr id="16" name="Picture 82" descr="Map.png"/>
              <p:cNvPicPr>
                <a:picLocks noChangeAspect="1"/>
              </p:cNvPicPr>
              <p:nvPr/>
            </p:nvPicPr>
            <p:blipFill>
              <a:blip r:embed="rId3" cstate="print">
                <a:extLst>
                  <a:ext uri="{28A0092B-C50C-407E-A947-70E740481C1C}">
                    <a14:useLocalDpi xmlns:a14="http://schemas.microsoft.com/office/drawing/2010/main" val="0"/>
                  </a:ext>
                </a:extLst>
              </a:blip>
              <a:srcRect l="20786" t="18558" r="2525" b="7475"/>
              <a:stretch>
                <a:fillRect/>
              </a:stretch>
            </p:blipFill>
            <p:spPr bwMode="auto">
              <a:xfrm>
                <a:off x="1160746" y="1444919"/>
                <a:ext cx="4773733" cy="711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p:cNvSpPr/>
              <p:nvPr/>
            </p:nvSpPr>
            <p:spPr>
              <a:xfrm>
                <a:off x="3272149" y="3576070"/>
                <a:ext cx="155146" cy="154182"/>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9" name="Oval 18"/>
              <p:cNvSpPr/>
              <p:nvPr/>
            </p:nvSpPr>
            <p:spPr>
              <a:xfrm>
                <a:off x="2730816" y="3668907"/>
                <a:ext cx="158129" cy="156935"/>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0" name="Oval 19"/>
              <p:cNvSpPr/>
              <p:nvPr/>
            </p:nvSpPr>
            <p:spPr>
              <a:xfrm>
                <a:off x="4760817" y="7073869"/>
                <a:ext cx="134260" cy="123896"/>
              </a:xfrm>
              <a:prstGeom prst="ellipse">
                <a:avLst/>
              </a:prstGeom>
              <a:solidFill>
                <a:srgbClr val="92D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1" name="Oval 20"/>
              <p:cNvSpPr/>
              <p:nvPr/>
            </p:nvSpPr>
            <p:spPr>
              <a:xfrm>
                <a:off x="4896151" y="7072878"/>
                <a:ext cx="71606" cy="71585"/>
              </a:xfrm>
              <a:prstGeom prst="ellipse">
                <a:avLst/>
              </a:prstGeom>
              <a:solidFill>
                <a:srgbClr val="C00000"/>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 name="Oval 21"/>
              <p:cNvSpPr/>
              <p:nvPr/>
            </p:nvSpPr>
            <p:spPr>
              <a:xfrm>
                <a:off x="4219483" y="7126180"/>
                <a:ext cx="71606" cy="71585"/>
              </a:xfrm>
              <a:prstGeom prst="ellipse">
                <a:avLst/>
              </a:prstGeom>
              <a:solidFill>
                <a:srgbClr val="C00000"/>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8" name="Oval 7"/>
            <p:cNvSpPr/>
            <p:nvPr/>
          </p:nvSpPr>
          <p:spPr>
            <a:xfrm>
              <a:off x="4504639" y="6010696"/>
              <a:ext cx="185739" cy="184336"/>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9" name="Oval 8"/>
            <p:cNvSpPr/>
            <p:nvPr/>
          </p:nvSpPr>
          <p:spPr>
            <a:xfrm>
              <a:off x="4027748" y="5860769"/>
              <a:ext cx="185741" cy="187571"/>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0" name="Oval 9"/>
            <p:cNvSpPr/>
            <p:nvPr/>
          </p:nvSpPr>
          <p:spPr>
            <a:xfrm>
              <a:off x="3736599" y="5427163"/>
              <a:ext cx="182235" cy="181103"/>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1" name="Oval 10"/>
            <p:cNvSpPr/>
            <p:nvPr/>
          </p:nvSpPr>
          <p:spPr>
            <a:xfrm>
              <a:off x="4054526" y="7627536"/>
              <a:ext cx="178730" cy="181103"/>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2" name="Oval 11"/>
            <p:cNvSpPr/>
            <p:nvPr/>
          </p:nvSpPr>
          <p:spPr>
            <a:xfrm>
              <a:off x="5143995" y="6897311"/>
              <a:ext cx="182235" cy="177870"/>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3" name="Oval 12"/>
            <p:cNvSpPr/>
            <p:nvPr/>
          </p:nvSpPr>
          <p:spPr>
            <a:xfrm>
              <a:off x="4850602" y="7663110"/>
              <a:ext cx="157703" cy="145528"/>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5" name="Oval 14"/>
            <p:cNvSpPr/>
            <p:nvPr/>
          </p:nvSpPr>
          <p:spPr>
            <a:xfrm>
              <a:off x="5009565" y="7624303"/>
              <a:ext cx="157703" cy="184336"/>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5" name="Oval 24"/>
          <p:cNvSpPr/>
          <p:nvPr/>
        </p:nvSpPr>
        <p:spPr bwMode="auto">
          <a:xfrm>
            <a:off x="8100963" y="4653136"/>
            <a:ext cx="71437" cy="90487"/>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6" name="Oval 25"/>
          <p:cNvSpPr/>
          <p:nvPr/>
        </p:nvSpPr>
        <p:spPr bwMode="auto">
          <a:xfrm>
            <a:off x="7812360" y="4149080"/>
            <a:ext cx="82550" cy="87313"/>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extLst>
      <p:ext uri="{BB962C8B-B14F-4D97-AF65-F5344CB8AC3E}">
        <p14:creationId xmlns:p14="http://schemas.microsoft.com/office/powerpoint/2010/main" val="12690959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p:cNvSpPr>
            <a:spLocks noChangeArrowheads="1"/>
          </p:cNvSpPr>
          <p:nvPr/>
        </p:nvSpPr>
        <p:spPr bwMode="auto">
          <a:xfrm>
            <a:off x="1668349" y="2456892"/>
            <a:ext cx="5549945" cy="924279"/>
          </a:xfrm>
          <a:prstGeom prst="rect">
            <a:avLst/>
          </a:prstGeom>
          <a:noFill/>
          <a:ln w="9525">
            <a:no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numCol="1" spcCol="7200000">
            <a:noAutofit/>
          </a:bodyPr>
          <a:lstStyle/>
          <a:p>
            <a:pPr algn="ctr"/>
            <a:r>
              <a:rPr lang="en-GB" sz="3000" b="1" dirty="0">
                <a:solidFill>
                  <a:srgbClr val="002060"/>
                </a:solidFill>
                <a:latin typeface="+mj-lt"/>
                <a:ea typeface="Arial Unicode MS" panose="020B0604020202020204" pitchFamily="34" charset="-128"/>
                <a:cs typeface="Arial" panose="020B0604020202020204" pitchFamily="34" charset="0"/>
              </a:rPr>
              <a:t>Blood Pressure Monitoring</a:t>
            </a:r>
            <a:endParaRPr lang="en-GB" sz="3000" b="1" baseline="30000" dirty="0">
              <a:solidFill>
                <a:srgbClr val="002060"/>
              </a:solidFill>
              <a:latin typeface="+mj-lt"/>
              <a:ea typeface="Arial Unicode MS" panose="020B0604020202020204" pitchFamily="34" charset="-128"/>
              <a:cs typeface="Arial" panose="020B0604020202020204" pitchFamily="34" charset="0"/>
            </a:endParaRPr>
          </a:p>
          <a:p>
            <a:pPr marL="428625" indent="-428625">
              <a:buFont typeface="Wingdings" panose="05000000000000000000" pitchFamily="2" charset="2"/>
              <a:buChar char="§"/>
            </a:pPr>
            <a:endParaRPr lang="en-GB" sz="2400" b="1" baseline="30000" dirty="0">
              <a:solidFill>
                <a:srgbClr val="12028C"/>
              </a:solidFill>
              <a:latin typeface="+mj-lt"/>
              <a:ea typeface="Arial Unicode MS" panose="020B0604020202020204" pitchFamily="34" charset="-128"/>
              <a:cs typeface="Arial Unicode MS" panose="020B0604020202020204" pitchFamily="34" charset="-128"/>
            </a:endParaRPr>
          </a:p>
          <a:p>
            <a:pPr marL="428625" indent="-428625">
              <a:buFont typeface="Wingdings" panose="05000000000000000000" pitchFamily="2" charset="2"/>
              <a:buChar char="§"/>
            </a:pPr>
            <a:endParaRPr lang="en-GB" sz="2400" b="1" baseline="30000" dirty="0">
              <a:solidFill>
                <a:srgbClr val="12028C"/>
              </a:solidFill>
              <a:latin typeface="+mj-lt"/>
              <a:ea typeface="Arial Unicode MS" panose="020B0604020202020204" pitchFamily="34" charset="-128"/>
              <a:cs typeface="Arial Unicode MS" panose="020B0604020202020204" pitchFamily="34" charset="-128"/>
            </a:endParaRPr>
          </a:p>
          <a:p>
            <a:pPr marL="428625" indent="-428625">
              <a:buFont typeface="Wingdings" panose="05000000000000000000" pitchFamily="2" charset="2"/>
              <a:buChar char="§"/>
            </a:pPr>
            <a:endParaRPr lang="en-GB" sz="2400" b="1" baseline="30000" dirty="0">
              <a:solidFill>
                <a:srgbClr val="12028C"/>
              </a:solidFill>
              <a:latin typeface="+mj-lt"/>
              <a:ea typeface="Arial Unicode MS" panose="020B0604020202020204" pitchFamily="34" charset="-128"/>
              <a:cs typeface="Arial Unicode MS" panose="020B0604020202020204" pitchFamily="34" charset="-128"/>
            </a:endParaRPr>
          </a:p>
          <a:p>
            <a:pPr marL="428625" indent="-428625">
              <a:buFont typeface="Wingdings" panose="05000000000000000000" pitchFamily="2" charset="2"/>
              <a:buChar char="§"/>
            </a:pPr>
            <a:endParaRPr lang="en-GB" sz="2400" b="1" baseline="30000" dirty="0">
              <a:solidFill>
                <a:srgbClr val="12028C"/>
              </a:solidFill>
              <a:latin typeface="+mj-lt"/>
              <a:ea typeface="Arial Unicode MS" panose="020B0604020202020204" pitchFamily="34" charset="-128"/>
              <a:cs typeface="Arial Unicode MS" panose="020B0604020202020204" pitchFamily="34" charset="-128"/>
            </a:endParaRPr>
          </a:p>
          <a:p>
            <a:pPr algn="ctr"/>
            <a:endParaRPr lang="en-GB" sz="2400" b="1" baseline="30000" dirty="0">
              <a:solidFill>
                <a:srgbClr val="12028C"/>
              </a:solidFill>
              <a:latin typeface="+mj-lt"/>
              <a:ea typeface="Arial Unicode MS" panose="020B0604020202020204" pitchFamily="34" charset="-128"/>
              <a:cs typeface="Arial Unicode MS" panose="020B0604020202020204" pitchFamily="34" charset="-128"/>
            </a:endParaRPr>
          </a:p>
          <a:p>
            <a:pPr marL="428625" indent="-428625">
              <a:buFont typeface="Wingdings" panose="05000000000000000000" pitchFamily="2" charset="2"/>
              <a:buChar char="§"/>
            </a:pPr>
            <a:endParaRPr lang="en-GB" sz="2400" b="1" baseline="30000" dirty="0">
              <a:solidFill>
                <a:srgbClr val="12028C"/>
              </a:solidFill>
              <a:latin typeface="Franklin Gothic Book" panose="020B0503020102020204" pitchFamily="34" charset="0"/>
              <a:ea typeface="Arial" charset="0"/>
              <a:cs typeface="Arial" charset="0"/>
            </a:endParaRPr>
          </a:p>
          <a:p>
            <a:endParaRPr lang="en-GB" sz="2700" b="1" baseline="30000" dirty="0">
              <a:latin typeface="Arial" charset="0"/>
              <a:ea typeface="Arial" charset="0"/>
              <a:cs typeface="Arial" charset="0"/>
            </a:endParaRPr>
          </a:p>
        </p:txBody>
      </p:sp>
    </p:spTree>
    <p:extLst>
      <p:ext uri="{BB962C8B-B14F-4D97-AF65-F5344CB8AC3E}">
        <p14:creationId xmlns:p14="http://schemas.microsoft.com/office/powerpoint/2010/main" val="2603505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normAutofit/>
          </a:bodyPr>
          <a:lstStyle/>
          <a:p>
            <a:r>
              <a:rPr lang="en-GB" sz="3600" b="1" dirty="0">
                <a:solidFill>
                  <a:srgbClr val="26179E"/>
                </a:solidFill>
                <a:cs typeface="Arial" panose="020B0604020202020204" pitchFamily="34" charset="0"/>
              </a:rPr>
              <a:t>BP Measurement at Baseline</a:t>
            </a:r>
          </a:p>
        </p:txBody>
      </p:sp>
      <p:sp>
        <p:nvSpPr>
          <p:cNvPr id="3" name="Content Placeholder 2"/>
          <p:cNvSpPr>
            <a:spLocks noGrp="1"/>
          </p:cNvSpPr>
          <p:nvPr>
            <p:ph idx="1"/>
          </p:nvPr>
        </p:nvSpPr>
        <p:spPr>
          <a:xfrm>
            <a:off x="539552" y="1628800"/>
            <a:ext cx="8229600" cy="4019060"/>
          </a:xfrm>
        </p:spPr>
        <p:txBody>
          <a:bodyPr>
            <a:normAutofit/>
          </a:bodyPr>
          <a:lstStyle/>
          <a:p>
            <a:pPr marL="0" indent="0">
              <a:buNone/>
            </a:pPr>
            <a:endParaRPr lang="en-GB" dirty="0"/>
          </a:p>
          <a:p>
            <a:pPr>
              <a:buFont typeface="Wingdings" panose="05000000000000000000" pitchFamily="2" charset="2"/>
              <a:buChar char="§"/>
            </a:pPr>
            <a:r>
              <a:rPr lang="en-US" sz="2400" dirty="0">
                <a:solidFill>
                  <a:srgbClr val="002060"/>
                </a:solidFill>
                <a:cs typeface="Arial" panose="020B0604020202020204" pitchFamily="34" charset="0"/>
              </a:rPr>
              <a:t>3 BP measurements (2 seated and one standing after a minimum of 3 minutes)</a:t>
            </a:r>
          </a:p>
          <a:p>
            <a:pPr>
              <a:buFont typeface="Wingdings" panose="05000000000000000000" pitchFamily="2" charset="2"/>
              <a:buChar char="§"/>
            </a:pPr>
            <a:r>
              <a:rPr lang="en-US" sz="2400" dirty="0">
                <a:solidFill>
                  <a:srgbClr val="002060"/>
                </a:solidFill>
                <a:cs typeface="Arial" panose="020B0604020202020204" pitchFamily="34" charset="0"/>
              </a:rPr>
              <a:t>The initial measurement should be taken in both arms; if there is a significant difference (&gt;20 mm Hg systolic) between them then the arm with the higher value should be used for subsequent monitoring </a:t>
            </a:r>
            <a:endParaRPr lang="en-GB" sz="2400" dirty="0">
              <a:solidFill>
                <a:srgbClr val="002060"/>
              </a:solidFill>
              <a:cs typeface="Arial" panose="020B0604020202020204" pitchFamily="34" charset="0"/>
            </a:endParaRPr>
          </a:p>
          <a:p>
            <a:pPr>
              <a:buFont typeface="Wingdings" panose="05000000000000000000" pitchFamily="2" charset="2"/>
              <a:buChar char="§"/>
            </a:pPr>
            <a:r>
              <a:rPr lang="en-US" sz="2400" dirty="0">
                <a:solidFill>
                  <a:srgbClr val="002060"/>
                </a:solidFill>
                <a:cs typeface="Arial" panose="020B0604020202020204" pitchFamily="34" charset="0"/>
              </a:rPr>
              <a:t>Baseline 24-hour ABPM will be fitted and recorded in all participants </a:t>
            </a:r>
          </a:p>
          <a:p>
            <a:endParaRPr lang="en-GB" dirty="0"/>
          </a:p>
        </p:txBody>
      </p:sp>
    </p:spTree>
    <p:extLst>
      <p:ext uri="{BB962C8B-B14F-4D97-AF65-F5344CB8AC3E}">
        <p14:creationId xmlns:p14="http://schemas.microsoft.com/office/powerpoint/2010/main" val="12738763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26179E"/>
                </a:solidFill>
                <a:cs typeface="Arial" panose="020B0604020202020204" pitchFamily="34" charset="0"/>
              </a:rPr>
              <a:t>Telemetric Home BP Monitor</a:t>
            </a:r>
          </a:p>
        </p:txBody>
      </p:sp>
      <p:pic>
        <p:nvPicPr>
          <p:cNvPr id="4" name="Content Placeholder 3"/>
          <p:cNvPicPr>
            <a:picLocks noGrp="1" noChangeAspect="1"/>
          </p:cNvPicPr>
          <p:nvPr>
            <p:ph idx="1"/>
          </p:nvPr>
        </p:nvPicPr>
        <p:blipFill>
          <a:blip r:embed="rId2"/>
          <a:stretch>
            <a:fillRect/>
          </a:stretch>
        </p:blipFill>
        <p:spPr>
          <a:xfrm>
            <a:off x="1336260" y="2800870"/>
            <a:ext cx="2779673" cy="2430704"/>
          </a:xfrm>
          <a:prstGeom prst="rect">
            <a:avLst/>
          </a:prstGeom>
        </p:spPr>
      </p:pic>
      <p:pic>
        <p:nvPicPr>
          <p:cNvPr id="5" name="Picture 4"/>
          <p:cNvPicPr>
            <a:picLocks noChangeAspect="1"/>
          </p:cNvPicPr>
          <p:nvPr/>
        </p:nvPicPr>
        <p:blipFill>
          <a:blip r:embed="rId3"/>
          <a:stretch>
            <a:fillRect/>
          </a:stretch>
        </p:blipFill>
        <p:spPr>
          <a:xfrm>
            <a:off x="3461895" y="2436221"/>
            <a:ext cx="1002094" cy="729300"/>
          </a:xfrm>
          <a:prstGeom prst="rect">
            <a:avLst/>
          </a:prstGeom>
        </p:spPr>
      </p:pic>
      <p:pic>
        <p:nvPicPr>
          <p:cNvPr id="6" name="Picture 5"/>
          <p:cNvPicPr>
            <a:picLocks noChangeAspect="1"/>
          </p:cNvPicPr>
          <p:nvPr/>
        </p:nvPicPr>
        <p:blipFill>
          <a:blip r:embed="rId4"/>
          <a:stretch>
            <a:fillRect/>
          </a:stretch>
        </p:blipFill>
        <p:spPr>
          <a:xfrm>
            <a:off x="4463988" y="2603479"/>
            <a:ext cx="3294366" cy="2823743"/>
          </a:xfrm>
          <a:prstGeom prst="rect">
            <a:avLst/>
          </a:prstGeom>
        </p:spPr>
      </p:pic>
    </p:spTree>
    <p:extLst>
      <p:ext uri="{BB962C8B-B14F-4D97-AF65-F5344CB8AC3E}">
        <p14:creationId xmlns:p14="http://schemas.microsoft.com/office/powerpoint/2010/main" val="1821651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normAutofit/>
          </a:bodyPr>
          <a:lstStyle/>
          <a:p>
            <a:r>
              <a:rPr lang="en-GB" sz="3600" b="1" dirty="0">
                <a:solidFill>
                  <a:srgbClr val="26179E"/>
                </a:solidFill>
                <a:cs typeface="Arial" panose="020B0604020202020204" pitchFamily="34" charset="0"/>
              </a:rPr>
              <a:t>BP Treatment/Prescription changes</a:t>
            </a:r>
          </a:p>
        </p:txBody>
      </p:sp>
      <p:sp>
        <p:nvSpPr>
          <p:cNvPr id="3" name="Content Placeholder 2"/>
          <p:cNvSpPr>
            <a:spLocks noGrp="1"/>
          </p:cNvSpPr>
          <p:nvPr>
            <p:ph idx="1"/>
          </p:nvPr>
        </p:nvSpPr>
        <p:spPr>
          <a:xfrm>
            <a:off x="467544" y="1772816"/>
            <a:ext cx="8229600" cy="4019060"/>
          </a:xfrm>
        </p:spPr>
        <p:txBody>
          <a:bodyPr>
            <a:noAutofit/>
          </a:bodyPr>
          <a:lstStyle/>
          <a:p>
            <a:pPr>
              <a:buFont typeface="Wingdings" panose="05000000000000000000" pitchFamily="2" charset="2"/>
              <a:buChar char="§"/>
            </a:pPr>
            <a:r>
              <a:rPr lang="en-GB" sz="2400" dirty="0">
                <a:solidFill>
                  <a:srgbClr val="002060"/>
                </a:solidFill>
                <a:cs typeface="Arial" panose="020B0604020202020204" pitchFamily="34" charset="0"/>
              </a:rPr>
              <a:t>The Oxford centre will directly advise patients on starting or adjusting BP medication</a:t>
            </a:r>
          </a:p>
          <a:p>
            <a:pPr>
              <a:buFont typeface="Wingdings" panose="05000000000000000000" pitchFamily="2" charset="2"/>
              <a:buChar char="§"/>
            </a:pPr>
            <a:r>
              <a:rPr lang="en-GB" sz="2400" dirty="0">
                <a:solidFill>
                  <a:srgbClr val="002060"/>
                </a:solidFill>
                <a:cs typeface="Arial" panose="020B0604020202020204" pitchFamily="34" charset="0"/>
              </a:rPr>
              <a:t>1st line treatment will usually be either combination therapy with perindopril </a:t>
            </a:r>
            <a:r>
              <a:rPr lang="en-GB" sz="2400" dirty="0" smtClean="0">
                <a:solidFill>
                  <a:srgbClr val="002060"/>
                </a:solidFill>
                <a:cs typeface="Arial" panose="020B0604020202020204" pitchFamily="34" charset="0"/>
              </a:rPr>
              <a:t>and </a:t>
            </a:r>
            <a:r>
              <a:rPr lang="en-GB" sz="2400" dirty="0" err="1" smtClean="0">
                <a:solidFill>
                  <a:srgbClr val="002060"/>
                </a:solidFill>
                <a:cs typeface="Arial" panose="020B0604020202020204" pitchFamily="34" charset="0"/>
              </a:rPr>
              <a:t>indapamide</a:t>
            </a:r>
            <a:r>
              <a:rPr lang="en-GB" sz="2400" dirty="0" smtClean="0">
                <a:solidFill>
                  <a:srgbClr val="002060"/>
                </a:solidFill>
                <a:cs typeface="Arial" panose="020B0604020202020204" pitchFamily="34" charset="0"/>
              </a:rPr>
              <a:t>, </a:t>
            </a:r>
            <a:r>
              <a:rPr lang="en-GB" sz="2400" dirty="0">
                <a:solidFill>
                  <a:srgbClr val="002060"/>
                </a:solidFill>
                <a:cs typeface="Arial" panose="020B0604020202020204" pitchFamily="34" charset="0"/>
              </a:rPr>
              <a:t>or amlodipine 5mg daily</a:t>
            </a:r>
          </a:p>
          <a:p>
            <a:pPr>
              <a:buFont typeface="Wingdings" panose="05000000000000000000" pitchFamily="2" charset="2"/>
              <a:buChar char="§"/>
            </a:pPr>
            <a:r>
              <a:rPr lang="en-GB" sz="2400" dirty="0">
                <a:solidFill>
                  <a:srgbClr val="002060"/>
                </a:solidFill>
                <a:cs typeface="Arial" panose="020B0604020202020204" pitchFamily="34" charset="0"/>
              </a:rPr>
              <a:t>Subsequent options will be likely to include the addition of spironolactone, an alpha-blocker and/or a </a:t>
            </a:r>
            <a:r>
              <a:rPr lang="en-GB" sz="2400" dirty="0" smtClean="0">
                <a:solidFill>
                  <a:srgbClr val="002060"/>
                </a:solidFill>
                <a:cs typeface="Arial" panose="020B0604020202020204" pitchFamily="34" charset="0"/>
              </a:rPr>
              <a:t>beta-blocker</a:t>
            </a:r>
          </a:p>
          <a:p>
            <a:pPr>
              <a:buFont typeface="Wingdings" panose="05000000000000000000" pitchFamily="2" charset="2"/>
              <a:buChar char="§"/>
            </a:pPr>
            <a:r>
              <a:rPr lang="en-GB" sz="2400" dirty="0" smtClean="0">
                <a:solidFill>
                  <a:srgbClr val="002060"/>
                </a:solidFill>
                <a:cs typeface="Arial" panose="020B0604020202020204" pitchFamily="34" charset="0"/>
              </a:rPr>
              <a:t>The Oxford BP team will contact the patient directly to advise them on medication changes</a:t>
            </a:r>
            <a:endParaRPr lang="en-GB" sz="2400" dirty="0">
              <a:solidFill>
                <a:srgbClr val="002060"/>
              </a:solidFill>
              <a:cs typeface="Arial" panose="020B0604020202020204" pitchFamily="34" charset="0"/>
            </a:endParaRPr>
          </a:p>
          <a:p>
            <a:pPr>
              <a:buFont typeface="Wingdings" panose="05000000000000000000" pitchFamily="2" charset="2"/>
              <a:buChar char="§"/>
            </a:pPr>
            <a:r>
              <a:rPr lang="en-GB" sz="2400" dirty="0">
                <a:solidFill>
                  <a:srgbClr val="002060"/>
                </a:solidFill>
                <a:cs typeface="Arial" panose="020B0604020202020204" pitchFamily="34" charset="0"/>
              </a:rPr>
              <a:t>Changes will be notified to the GP and local research team</a:t>
            </a:r>
          </a:p>
          <a:p>
            <a:pPr>
              <a:buFont typeface="Wingdings" panose="05000000000000000000" pitchFamily="2" charset="2"/>
              <a:buChar char="§"/>
            </a:pPr>
            <a:r>
              <a:rPr lang="en-GB" sz="2400" dirty="0">
                <a:solidFill>
                  <a:srgbClr val="002060"/>
                </a:solidFill>
                <a:cs typeface="Arial" panose="020B0604020202020204" pitchFamily="34" charset="0"/>
              </a:rPr>
              <a:t>The GP will provide prescriptions to patients</a:t>
            </a:r>
          </a:p>
        </p:txBody>
      </p:sp>
    </p:spTree>
    <p:extLst>
      <p:ext uri="{BB962C8B-B14F-4D97-AF65-F5344CB8AC3E}">
        <p14:creationId xmlns:p14="http://schemas.microsoft.com/office/powerpoint/2010/main" val="1296265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229600" cy="1143000"/>
          </a:xfrm>
        </p:spPr>
        <p:txBody>
          <a:bodyPr>
            <a:normAutofit/>
          </a:bodyPr>
          <a:lstStyle/>
          <a:p>
            <a:r>
              <a:rPr lang="en-GB" sz="3600" b="1" dirty="0">
                <a:solidFill>
                  <a:srgbClr val="26179E"/>
                </a:solidFill>
                <a:cs typeface="Arial" panose="020B0604020202020204" pitchFamily="34" charset="0"/>
              </a:rPr>
              <a:t>BP Target</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400" dirty="0">
                <a:solidFill>
                  <a:srgbClr val="002060"/>
                </a:solidFill>
                <a:cs typeface="Arial" panose="020B0604020202020204" pitchFamily="34" charset="0"/>
              </a:rPr>
              <a:t>&lt;120/80 mm Hg</a:t>
            </a:r>
          </a:p>
          <a:p>
            <a:pPr>
              <a:buFont typeface="Wingdings" panose="05000000000000000000" pitchFamily="2" charset="2"/>
              <a:buChar char="§"/>
            </a:pPr>
            <a:r>
              <a:rPr lang="en-GB" sz="2400" dirty="0">
                <a:solidFill>
                  <a:srgbClr val="002060"/>
                </a:solidFill>
                <a:cs typeface="Arial" panose="020B0604020202020204" pitchFamily="34" charset="0"/>
              </a:rPr>
              <a:t>If this is consistently achieved, monitors will be collected after a minimum of 1 month</a:t>
            </a:r>
          </a:p>
          <a:p>
            <a:pPr>
              <a:buFont typeface="Wingdings" panose="05000000000000000000" pitchFamily="2" charset="2"/>
              <a:buChar char="§"/>
            </a:pPr>
            <a:r>
              <a:rPr lang="en-GB" sz="2400" dirty="0">
                <a:solidFill>
                  <a:srgbClr val="002060"/>
                </a:solidFill>
                <a:cs typeface="Arial" panose="020B0604020202020204" pitchFamily="34" charset="0"/>
              </a:rPr>
              <a:t>We expect most will be controlled by 3 months</a:t>
            </a:r>
          </a:p>
          <a:p>
            <a:pPr>
              <a:buFont typeface="Wingdings" panose="05000000000000000000" pitchFamily="2" charset="2"/>
              <a:buChar char="§"/>
            </a:pPr>
            <a:r>
              <a:rPr lang="en-GB" sz="2400" dirty="0">
                <a:solidFill>
                  <a:srgbClr val="002060"/>
                </a:solidFill>
                <a:cs typeface="Arial" panose="020B0604020202020204" pitchFamily="34" charset="0"/>
              </a:rPr>
              <a:t>3 month 24-hour ABPM</a:t>
            </a:r>
          </a:p>
          <a:p>
            <a:pPr>
              <a:buFont typeface="Wingdings" panose="05000000000000000000" pitchFamily="2" charset="2"/>
              <a:buChar char="§"/>
            </a:pPr>
            <a:r>
              <a:rPr lang="en-GB" sz="2400" dirty="0">
                <a:solidFill>
                  <a:srgbClr val="002060"/>
                </a:solidFill>
                <a:cs typeface="Arial" panose="020B0604020202020204" pitchFamily="34" charset="0"/>
              </a:rPr>
              <a:t>Conventional monitors will be issued (weekly readings)</a:t>
            </a:r>
          </a:p>
        </p:txBody>
      </p:sp>
    </p:spTree>
    <p:extLst>
      <p:ext uri="{BB962C8B-B14F-4D97-AF65-F5344CB8AC3E}">
        <p14:creationId xmlns:p14="http://schemas.microsoft.com/office/powerpoint/2010/main" val="31356388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p:cNvSpPr>
            <a:spLocks noChangeArrowheads="1"/>
          </p:cNvSpPr>
          <p:nvPr/>
        </p:nvSpPr>
        <p:spPr bwMode="auto">
          <a:xfrm>
            <a:off x="700466" y="2132856"/>
            <a:ext cx="7399926" cy="1232372"/>
          </a:xfrm>
          <a:prstGeom prst="rect">
            <a:avLst/>
          </a:prstGeom>
          <a:noFill/>
          <a:ln w="9525">
            <a:no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numCol="1" spcCol="7200000">
            <a:noAutofit/>
          </a:bodyPr>
          <a:lstStyle/>
          <a:p>
            <a:pPr algn="ctr"/>
            <a:r>
              <a:rPr lang="en-GB" sz="4000" b="1" dirty="0">
                <a:solidFill>
                  <a:srgbClr val="002060"/>
                </a:solidFill>
                <a:latin typeface="+mj-lt"/>
                <a:ea typeface="Arial Unicode MS" panose="020B0604020202020204" pitchFamily="34" charset="-128"/>
                <a:cs typeface="Arial" panose="020B0604020202020204" pitchFamily="34" charset="0"/>
              </a:rPr>
              <a:t>Trial Coordination from UCL</a:t>
            </a:r>
            <a:endParaRPr lang="en-GB" sz="4000" b="1" baseline="30000" dirty="0">
              <a:solidFill>
                <a:srgbClr val="002060"/>
              </a:solidFill>
              <a:latin typeface="+mj-lt"/>
              <a:ea typeface="Arial Unicode MS" panose="020B0604020202020204" pitchFamily="34" charset="-128"/>
              <a:cs typeface="Arial" panose="020B0604020202020204" pitchFamily="34" charset="0"/>
            </a:endParaRPr>
          </a:p>
          <a:p>
            <a:pPr marL="571500" indent="-571500">
              <a:buFont typeface="Wingdings" panose="05000000000000000000" pitchFamily="2" charset="2"/>
              <a:buChar char="§"/>
            </a:pPr>
            <a:endParaRPr lang="en-GB" sz="3200" b="1" baseline="30000" dirty="0">
              <a:solidFill>
                <a:srgbClr val="12028C"/>
              </a:solidFill>
              <a:latin typeface="+mj-lt"/>
              <a:ea typeface="Arial Unicode MS" panose="020B0604020202020204" pitchFamily="34" charset="-128"/>
              <a:cs typeface="Arial" panose="020B0604020202020204" pitchFamily="34" charset="0"/>
            </a:endParaRPr>
          </a:p>
          <a:p>
            <a:pPr marL="571500" indent="-571500">
              <a:buFont typeface="Wingdings" panose="05000000000000000000" pitchFamily="2" charset="2"/>
              <a:buChar char="§"/>
            </a:pPr>
            <a:endParaRPr lang="en-GB" sz="3200" b="1" baseline="30000" dirty="0">
              <a:solidFill>
                <a:srgbClr val="12028C"/>
              </a:solidFill>
              <a:latin typeface="+mj-lt"/>
              <a:ea typeface="Arial Unicode MS" panose="020B0604020202020204" pitchFamily="34" charset="-128"/>
              <a:cs typeface="Arial" panose="020B0604020202020204" pitchFamily="34" charset="0"/>
            </a:endParaRPr>
          </a:p>
          <a:p>
            <a:pPr marL="571500" indent="-571500">
              <a:buFont typeface="Wingdings" panose="05000000000000000000" pitchFamily="2" charset="2"/>
              <a:buChar char="§"/>
            </a:pPr>
            <a:endParaRPr lang="en-GB" sz="3200" b="1" baseline="30000" dirty="0">
              <a:solidFill>
                <a:srgbClr val="12028C"/>
              </a:solidFill>
              <a:latin typeface="+mj-lt"/>
              <a:ea typeface="Arial Unicode MS" panose="020B0604020202020204" pitchFamily="34" charset="-128"/>
              <a:cs typeface="Arial" panose="020B0604020202020204" pitchFamily="34" charset="0"/>
            </a:endParaRPr>
          </a:p>
          <a:p>
            <a:pPr marL="571500" indent="-571500">
              <a:buFont typeface="Wingdings" panose="05000000000000000000" pitchFamily="2" charset="2"/>
              <a:buChar char="§"/>
            </a:pPr>
            <a:endParaRPr lang="en-GB" sz="3200" b="1" baseline="30000" dirty="0">
              <a:solidFill>
                <a:srgbClr val="12028C"/>
              </a:solidFill>
              <a:latin typeface="+mj-lt"/>
              <a:ea typeface="Arial Unicode MS" panose="020B0604020202020204" pitchFamily="34" charset="-128"/>
              <a:cs typeface="Arial" panose="020B0604020202020204" pitchFamily="34" charset="0"/>
            </a:endParaRPr>
          </a:p>
          <a:p>
            <a:pPr algn="ctr"/>
            <a:endParaRPr lang="en-GB" sz="3200" b="1" baseline="30000" dirty="0">
              <a:solidFill>
                <a:srgbClr val="12028C"/>
              </a:solidFill>
              <a:latin typeface="+mj-lt"/>
              <a:ea typeface="Arial Unicode MS" panose="020B0604020202020204" pitchFamily="34" charset="-128"/>
              <a:cs typeface="Arial" panose="020B0604020202020204" pitchFamily="34" charset="0"/>
            </a:endParaRPr>
          </a:p>
          <a:p>
            <a:pPr algn="ctr"/>
            <a:r>
              <a:rPr lang="en-GB" sz="4000" b="1" baseline="30000" dirty="0">
                <a:solidFill>
                  <a:srgbClr val="12028C"/>
                </a:solidFill>
                <a:latin typeface="+mj-lt"/>
                <a:ea typeface="Arial Unicode MS" panose="020B0604020202020204" pitchFamily="34" charset="-128"/>
                <a:cs typeface="Arial" panose="020B0604020202020204" pitchFamily="34" charset="0"/>
              </a:rPr>
              <a:t>Shahena Butt</a:t>
            </a:r>
          </a:p>
          <a:p>
            <a:pPr marL="571500" indent="-571500">
              <a:buFont typeface="Wingdings" panose="05000000000000000000" pitchFamily="2" charset="2"/>
              <a:buChar char="§"/>
            </a:pPr>
            <a:endParaRPr lang="en-GB" sz="3200" b="1" baseline="30000" dirty="0">
              <a:solidFill>
                <a:srgbClr val="12028C"/>
              </a:solidFill>
              <a:latin typeface="Franklin Gothic Book" panose="020B0503020102020204" pitchFamily="34" charset="0"/>
              <a:ea typeface="Arial" charset="0"/>
              <a:cs typeface="Arial" charset="0"/>
            </a:endParaRPr>
          </a:p>
          <a:p>
            <a:endParaRPr lang="en-GB" sz="3600" b="1" baseline="30000" dirty="0">
              <a:latin typeface="Arial" charset="0"/>
              <a:ea typeface="Arial" charset="0"/>
              <a:cs typeface="Arial" charset="0"/>
            </a:endParaRPr>
          </a:p>
        </p:txBody>
      </p:sp>
    </p:spTree>
    <p:extLst>
      <p:ext uri="{BB962C8B-B14F-4D97-AF65-F5344CB8AC3E}">
        <p14:creationId xmlns:p14="http://schemas.microsoft.com/office/powerpoint/2010/main" val="5799960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425" y="1196752"/>
            <a:ext cx="8003232" cy="902047"/>
          </a:xfrm>
        </p:spPr>
        <p:txBody>
          <a:bodyPr>
            <a:normAutofit fontScale="90000"/>
          </a:bodyPr>
          <a:lstStyle/>
          <a:p>
            <a:r>
              <a:rPr lang="en-GB" b="1" kern="0" dirty="0">
                <a:solidFill>
                  <a:srgbClr val="12028C"/>
                </a:solidFill>
                <a:ea typeface="Arial Unicode MS" panose="020B0604020202020204" pitchFamily="34" charset="-128"/>
                <a:cs typeface="Arial" panose="020B0604020202020204" pitchFamily="34" charset="0"/>
              </a:rPr>
              <a:t>Coordination of PROHIBIT-ICH</a:t>
            </a:r>
            <a:r>
              <a:rPr lang="en-GB" b="1" kern="0" dirty="0">
                <a:solidFill>
                  <a:srgbClr val="12028C"/>
                </a:solidFill>
                <a:latin typeface="Franklin Gothic Book" panose="020B0503020102020204" pitchFamily="34" charset="0"/>
                <a:ea typeface="Arial" charset="0"/>
                <a:cs typeface="Arial" charset="0"/>
              </a:rPr>
              <a:t/>
            </a:r>
            <a:br>
              <a:rPr lang="en-GB" b="1" kern="0" dirty="0">
                <a:solidFill>
                  <a:srgbClr val="12028C"/>
                </a:solidFill>
                <a:latin typeface="Franklin Gothic Book" panose="020B0503020102020204" pitchFamily="34" charset="0"/>
                <a:ea typeface="Arial" charset="0"/>
                <a:cs typeface="Arial" charset="0"/>
              </a:rPr>
            </a:br>
            <a:endParaRPr lang="en-GB" dirty="0"/>
          </a:p>
        </p:txBody>
      </p:sp>
      <p:sp>
        <p:nvSpPr>
          <p:cNvPr id="3" name="Content Placeholder 2"/>
          <p:cNvSpPr>
            <a:spLocks noGrp="1"/>
          </p:cNvSpPr>
          <p:nvPr>
            <p:ph idx="1"/>
          </p:nvPr>
        </p:nvSpPr>
        <p:spPr>
          <a:xfrm>
            <a:off x="450763" y="1556792"/>
            <a:ext cx="8229600" cy="4525963"/>
          </a:xfrm>
        </p:spPr>
        <p:txBody>
          <a:bodyPr>
            <a:normAutofit fontScale="70000" lnSpcReduction="20000"/>
          </a:bodyPr>
          <a:lstStyle/>
          <a:p>
            <a:pPr indent="-457200">
              <a:lnSpc>
                <a:spcPct val="200000"/>
              </a:lnSpc>
              <a:buFont typeface="Wingdings" panose="05000000000000000000" pitchFamily="2" charset="2"/>
              <a:buChar char="§"/>
            </a:pPr>
            <a:endParaRPr lang="en-GB" b="1" baseline="30000" dirty="0">
              <a:solidFill>
                <a:srgbClr val="002060"/>
              </a:solidFill>
              <a:latin typeface="Arial" panose="020B0604020202020204" pitchFamily="34" charset="0"/>
              <a:ea typeface="Arial Unicode MS" panose="020B0604020202020204" pitchFamily="34" charset="-128"/>
              <a:cs typeface="Arial" panose="020B0604020202020204" pitchFamily="34" charset="0"/>
            </a:endParaRPr>
          </a:p>
          <a:p>
            <a:pPr indent="-457200">
              <a:lnSpc>
                <a:spcPct val="170000"/>
              </a:lnSpc>
              <a:buFont typeface="Wingdings" panose="05000000000000000000" pitchFamily="2" charset="2"/>
              <a:buChar char="§"/>
            </a:pPr>
            <a:r>
              <a:rPr lang="en-GB" sz="6200" baseline="30000" dirty="0">
                <a:solidFill>
                  <a:srgbClr val="002060"/>
                </a:solidFill>
                <a:ea typeface="Arial Unicode MS" panose="020B0604020202020204" pitchFamily="34" charset="-128"/>
                <a:cs typeface="Arial" panose="020B0604020202020204" pitchFamily="34" charset="0"/>
              </a:rPr>
              <a:t>Clinical data collection</a:t>
            </a:r>
          </a:p>
          <a:p>
            <a:pPr indent="-457200">
              <a:lnSpc>
                <a:spcPct val="170000"/>
              </a:lnSpc>
              <a:buFont typeface="Wingdings" panose="05000000000000000000" pitchFamily="2" charset="2"/>
              <a:buChar char="§"/>
            </a:pPr>
            <a:r>
              <a:rPr lang="en-GB" sz="6200" baseline="30000" dirty="0">
                <a:solidFill>
                  <a:srgbClr val="002060"/>
                </a:solidFill>
                <a:ea typeface="Arial Unicode MS" panose="020B0604020202020204" pitchFamily="34" charset="-128"/>
                <a:cs typeface="Arial" panose="020B0604020202020204" pitchFamily="34" charset="0"/>
              </a:rPr>
              <a:t>Follow-up</a:t>
            </a:r>
          </a:p>
          <a:p>
            <a:pPr indent="-457200">
              <a:lnSpc>
                <a:spcPct val="170000"/>
              </a:lnSpc>
              <a:buFont typeface="Wingdings" panose="05000000000000000000" pitchFamily="2" charset="2"/>
              <a:buChar char="§"/>
            </a:pPr>
            <a:r>
              <a:rPr lang="en-GB" sz="6200" baseline="30000" dirty="0">
                <a:solidFill>
                  <a:srgbClr val="002060"/>
                </a:solidFill>
                <a:ea typeface="Arial Unicode MS" panose="020B0604020202020204" pitchFamily="34" charset="-128"/>
                <a:cs typeface="Arial" panose="020B0604020202020204" pitchFamily="34" charset="0"/>
              </a:rPr>
              <a:t>Questionnaires/Assessments</a:t>
            </a:r>
          </a:p>
          <a:p>
            <a:pPr indent="-457200">
              <a:lnSpc>
                <a:spcPct val="170000"/>
              </a:lnSpc>
              <a:buFont typeface="Wingdings" panose="05000000000000000000" pitchFamily="2" charset="2"/>
              <a:buChar char="§"/>
            </a:pPr>
            <a:r>
              <a:rPr lang="en-GB" sz="6200" baseline="30000" dirty="0">
                <a:solidFill>
                  <a:srgbClr val="002060"/>
                </a:solidFill>
                <a:ea typeface="Arial Unicode MS" panose="020B0604020202020204" pitchFamily="34" charset="-128"/>
                <a:cs typeface="Arial" panose="020B0604020202020204" pitchFamily="34" charset="0"/>
              </a:rPr>
              <a:t>MRI imaging</a:t>
            </a:r>
          </a:p>
          <a:p>
            <a:pPr indent="-457200">
              <a:lnSpc>
                <a:spcPct val="170000"/>
              </a:lnSpc>
              <a:buFont typeface="Wingdings" panose="05000000000000000000" pitchFamily="2" charset="2"/>
              <a:buChar char="§"/>
            </a:pPr>
            <a:r>
              <a:rPr lang="en-GB" sz="6200" baseline="30000" dirty="0">
                <a:solidFill>
                  <a:srgbClr val="002060"/>
                </a:solidFill>
                <a:ea typeface="Arial Unicode MS" panose="020B0604020202020204" pitchFamily="34" charset="-128"/>
                <a:cs typeface="Arial" panose="020B0604020202020204" pitchFamily="34" charset="0"/>
              </a:rPr>
              <a:t>MRI imaging upload and transfer </a:t>
            </a:r>
          </a:p>
          <a:p>
            <a:endParaRPr lang="en-GB" dirty="0"/>
          </a:p>
        </p:txBody>
      </p:sp>
    </p:spTree>
    <p:extLst>
      <p:ext uri="{BB962C8B-B14F-4D97-AF65-F5344CB8AC3E}">
        <p14:creationId xmlns:p14="http://schemas.microsoft.com/office/powerpoint/2010/main" val="17895473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425" y="1124744"/>
            <a:ext cx="8003232" cy="902047"/>
          </a:xfrm>
        </p:spPr>
        <p:txBody>
          <a:bodyPr>
            <a:normAutofit fontScale="90000"/>
          </a:bodyPr>
          <a:lstStyle/>
          <a:p>
            <a:r>
              <a:rPr lang="en-GB" b="1" kern="0" dirty="0">
                <a:solidFill>
                  <a:srgbClr val="12028C"/>
                </a:solidFill>
                <a:ea typeface="Arial Unicode MS" panose="020B0604020202020204" pitchFamily="34" charset="-128"/>
                <a:cs typeface="Arial" panose="020B0604020202020204" pitchFamily="34" charset="0"/>
              </a:rPr>
              <a:t>Clinical Data Collection: </a:t>
            </a:r>
            <a:r>
              <a:rPr lang="en-GB" b="1" kern="0" dirty="0" err="1">
                <a:solidFill>
                  <a:srgbClr val="12028C"/>
                </a:solidFill>
                <a:ea typeface="Arial Unicode MS" panose="020B0604020202020204" pitchFamily="34" charset="-128"/>
                <a:cs typeface="Arial" panose="020B0604020202020204" pitchFamily="34" charset="0"/>
              </a:rPr>
              <a:t>eCRF</a:t>
            </a:r>
            <a:r>
              <a:rPr lang="en-GB" b="1" kern="0" dirty="0">
                <a:solidFill>
                  <a:srgbClr val="12028C"/>
                </a:solidFill>
                <a:latin typeface="Franklin Gothic Book" panose="020B0503020102020204" pitchFamily="34" charset="0"/>
                <a:ea typeface="Arial" charset="0"/>
                <a:cs typeface="Arial" charset="0"/>
              </a:rPr>
              <a:t/>
            </a:r>
            <a:br>
              <a:rPr lang="en-GB" b="1" kern="0" dirty="0">
                <a:solidFill>
                  <a:srgbClr val="12028C"/>
                </a:solidFill>
                <a:latin typeface="Franklin Gothic Book" panose="020B0503020102020204" pitchFamily="34" charset="0"/>
                <a:ea typeface="Arial" charset="0"/>
                <a:cs typeface="Arial" charset="0"/>
              </a:rPr>
            </a:br>
            <a:endParaRPr lang="en-GB" dirty="0"/>
          </a:p>
        </p:txBody>
      </p:sp>
      <p:sp>
        <p:nvSpPr>
          <p:cNvPr id="3" name="Content Placeholder 2"/>
          <p:cNvSpPr>
            <a:spLocks noGrp="1"/>
          </p:cNvSpPr>
          <p:nvPr>
            <p:ph idx="1"/>
          </p:nvPr>
        </p:nvSpPr>
        <p:spPr>
          <a:xfrm>
            <a:off x="457200" y="1916832"/>
            <a:ext cx="8229600" cy="4525963"/>
          </a:xfrm>
        </p:spPr>
        <p:txBody>
          <a:bodyPr>
            <a:normAutofit/>
          </a:bodyPr>
          <a:lstStyle/>
          <a:p>
            <a:pPr indent="-457200">
              <a:lnSpc>
                <a:spcPct val="200000"/>
              </a:lnSpc>
              <a:spcBef>
                <a:spcPts val="600"/>
              </a:spcBef>
              <a:spcAft>
                <a:spcPts val="600"/>
              </a:spcAft>
              <a:buFont typeface="Wingdings" panose="05000000000000000000" pitchFamily="2" charset="2"/>
              <a:buChar char="§"/>
            </a:pPr>
            <a:r>
              <a:rPr lang="en-GB" sz="4000" baseline="30000" dirty="0">
                <a:solidFill>
                  <a:srgbClr val="002060"/>
                </a:solidFill>
                <a:cs typeface="Arial" panose="020B0604020202020204" pitchFamily="34" charset="0"/>
              </a:rPr>
              <a:t>Data collection</a:t>
            </a:r>
          </a:p>
          <a:p>
            <a:pPr indent="-457200">
              <a:lnSpc>
                <a:spcPct val="200000"/>
              </a:lnSpc>
              <a:buFont typeface="Wingdings" panose="05000000000000000000" pitchFamily="2" charset="2"/>
              <a:buChar char="§"/>
            </a:pPr>
            <a:r>
              <a:rPr lang="en-GB" sz="4000" baseline="30000" dirty="0">
                <a:solidFill>
                  <a:srgbClr val="002060"/>
                </a:solidFill>
                <a:cs typeface="Arial" panose="020B0604020202020204" pitchFamily="34" charset="0"/>
              </a:rPr>
              <a:t>Baseline</a:t>
            </a:r>
          </a:p>
          <a:p>
            <a:pPr indent="-457200">
              <a:lnSpc>
                <a:spcPct val="200000"/>
              </a:lnSpc>
              <a:buFont typeface="Wingdings" panose="05000000000000000000" pitchFamily="2" charset="2"/>
              <a:buChar char="§"/>
            </a:pPr>
            <a:r>
              <a:rPr lang="en-GB" sz="4000" baseline="30000" dirty="0">
                <a:solidFill>
                  <a:srgbClr val="002060"/>
                </a:solidFill>
                <a:cs typeface="Arial" panose="020B0604020202020204" pitchFamily="34" charset="0"/>
              </a:rPr>
              <a:t>3 month follow-up</a:t>
            </a:r>
          </a:p>
          <a:p>
            <a:pPr indent="-457200">
              <a:lnSpc>
                <a:spcPct val="200000"/>
              </a:lnSpc>
              <a:buFont typeface="Wingdings" panose="05000000000000000000" pitchFamily="2" charset="2"/>
              <a:buChar char="§"/>
            </a:pPr>
            <a:r>
              <a:rPr lang="en-GB" sz="4000" baseline="30000" dirty="0">
                <a:solidFill>
                  <a:srgbClr val="002060"/>
                </a:solidFill>
                <a:cs typeface="Arial" panose="020B0604020202020204" pitchFamily="34" charset="0"/>
              </a:rPr>
              <a:t>12 month follow-up</a:t>
            </a:r>
          </a:p>
        </p:txBody>
      </p:sp>
      <p:pic>
        <p:nvPicPr>
          <p:cNvPr id="11" name="Picture 2" descr="Image result for electronic 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223" y="2708920"/>
            <a:ext cx="3069553" cy="3461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5312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980727"/>
            <a:ext cx="8003232" cy="902047"/>
          </a:xfrm>
        </p:spPr>
        <p:txBody>
          <a:bodyPr/>
          <a:lstStyle/>
          <a:p>
            <a:endParaRPr lang="en-GB"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467255298"/>
              </p:ext>
            </p:extLst>
          </p:nvPr>
        </p:nvGraphicFramePr>
        <p:xfrm>
          <a:off x="230334" y="908721"/>
          <a:ext cx="8734155" cy="5434111"/>
        </p:xfrm>
        <a:graphic>
          <a:graphicData uri="http://schemas.openxmlformats.org/drawingml/2006/table">
            <a:tbl>
              <a:tblPr firstRow="1" bandRow="1">
                <a:tableStyleId>{5C22544A-7EE6-4342-B048-85BDC9FD1C3A}</a:tableStyleId>
              </a:tblPr>
              <a:tblGrid>
                <a:gridCol w="3005423">
                  <a:extLst>
                    <a:ext uri="{9D8B030D-6E8A-4147-A177-3AD203B41FA5}">
                      <a16:colId xmlns:a16="http://schemas.microsoft.com/office/drawing/2014/main" val="20000"/>
                    </a:ext>
                  </a:extLst>
                </a:gridCol>
                <a:gridCol w="1361654">
                  <a:extLst>
                    <a:ext uri="{9D8B030D-6E8A-4147-A177-3AD203B41FA5}">
                      <a16:colId xmlns:a16="http://schemas.microsoft.com/office/drawing/2014/main" val="20001"/>
                    </a:ext>
                  </a:extLst>
                </a:gridCol>
                <a:gridCol w="2183539">
                  <a:extLst>
                    <a:ext uri="{9D8B030D-6E8A-4147-A177-3AD203B41FA5}">
                      <a16:colId xmlns:a16="http://schemas.microsoft.com/office/drawing/2014/main" val="20002"/>
                    </a:ext>
                  </a:extLst>
                </a:gridCol>
                <a:gridCol w="2183539">
                  <a:extLst>
                    <a:ext uri="{9D8B030D-6E8A-4147-A177-3AD203B41FA5}">
                      <a16:colId xmlns:a16="http://schemas.microsoft.com/office/drawing/2014/main" val="20003"/>
                    </a:ext>
                  </a:extLst>
                </a:gridCol>
              </a:tblGrid>
              <a:tr h="398305">
                <a:tc rowSpan="2">
                  <a:txBody>
                    <a:bodyPr/>
                    <a:lstStyle/>
                    <a:p>
                      <a:pPr algn="ctr">
                        <a:lnSpc>
                          <a:spcPct val="150000"/>
                        </a:lnSpc>
                        <a:spcAft>
                          <a:spcPts val="0"/>
                        </a:spcAft>
                      </a:pPr>
                      <a:r>
                        <a:rPr lang="en-US" sz="1600" dirty="0">
                          <a:solidFill>
                            <a:schemeClr val="bg1"/>
                          </a:solidFill>
                          <a:effectLst/>
                          <a:latin typeface="+mn-lt"/>
                        </a:rPr>
                        <a:t> </a:t>
                      </a:r>
                      <a:endParaRPr lang="en-GB" sz="1600" dirty="0">
                        <a:solidFill>
                          <a:schemeClr val="bg1"/>
                        </a:solidFill>
                        <a:effectLst/>
                        <a:latin typeface="+mn-lt"/>
                        <a:ea typeface="Times New Roman"/>
                      </a:endParaRPr>
                    </a:p>
                    <a:p>
                      <a:pPr algn="l">
                        <a:lnSpc>
                          <a:spcPct val="150000"/>
                        </a:lnSpc>
                        <a:spcAft>
                          <a:spcPts val="0"/>
                        </a:spcAft>
                      </a:pPr>
                      <a:r>
                        <a:rPr lang="en-US" sz="1600" dirty="0">
                          <a:solidFill>
                            <a:schemeClr val="bg1"/>
                          </a:solidFill>
                          <a:effectLst/>
                          <a:latin typeface="+mn-lt"/>
                        </a:rPr>
                        <a:t> </a:t>
                      </a:r>
                      <a:endParaRPr lang="en-GB" sz="1600" dirty="0">
                        <a:solidFill>
                          <a:schemeClr val="bg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dirty="0">
                          <a:solidFill>
                            <a:schemeClr val="tx1"/>
                          </a:solidFill>
                          <a:effectLst/>
                          <a:latin typeface="+mn-lt"/>
                        </a:rPr>
                        <a:t>Screening </a:t>
                      </a:r>
                      <a:endParaRPr lang="en-GB" sz="1600" dirty="0">
                        <a:solidFill>
                          <a:schemeClr val="tx1"/>
                        </a:solidFill>
                        <a:effectLst/>
                        <a:latin typeface="+mn-lt"/>
                      </a:endParaRPr>
                    </a:p>
                  </a:txBody>
                  <a:tcPr marL="61023" marR="61023" marT="0" marB="0" anchor="ctr"/>
                </a:tc>
                <a:tc gridSpan="2">
                  <a:txBody>
                    <a:bodyPr/>
                    <a:lstStyle/>
                    <a:p>
                      <a:pPr algn="ctr">
                        <a:lnSpc>
                          <a:spcPct val="150000"/>
                        </a:lnSpc>
                        <a:spcAft>
                          <a:spcPts val="0"/>
                        </a:spcAft>
                      </a:pPr>
                      <a:r>
                        <a:rPr lang="en-US" sz="1600" dirty="0">
                          <a:solidFill>
                            <a:schemeClr val="tx1"/>
                          </a:solidFill>
                          <a:effectLst/>
                          <a:latin typeface="+mn-lt"/>
                        </a:rPr>
                        <a:t>Intervention phase and Follow-ups</a:t>
                      </a:r>
                      <a:r>
                        <a:rPr lang="en-US" sz="1600" baseline="30000" dirty="0">
                          <a:solidFill>
                            <a:schemeClr val="tx1"/>
                          </a:solidFill>
                          <a:effectLst/>
                          <a:latin typeface="+mn-lt"/>
                        </a:rPr>
                        <a:t> </a:t>
                      </a:r>
                      <a:endParaRPr lang="en-GB" sz="1600" dirty="0">
                        <a:solidFill>
                          <a:schemeClr val="tx1"/>
                        </a:solidFill>
                        <a:effectLst/>
                        <a:latin typeface="+mn-lt"/>
                        <a:ea typeface="Times New Roman"/>
                      </a:endParaRPr>
                    </a:p>
                  </a:txBody>
                  <a:tcPr marL="61023" marR="61023" marT="0" marB="0" anchor="ctr"/>
                </a:tc>
                <a:tc hMerge="1">
                  <a:txBody>
                    <a:bodyPr/>
                    <a:lstStyle/>
                    <a:p>
                      <a:endParaRPr lang="en-GB"/>
                    </a:p>
                  </a:txBody>
                  <a:tcPr/>
                </a:tc>
                <a:extLst>
                  <a:ext uri="{0D108BD9-81ED-4DB2-BD59-A6C34878D82A}">
                    <a16:rowId xmlns:a16="http://schemas.microsoft.com/office/drawing/2014/main" val="10000"/>
                  </a:ext>
                </a:extLst>
              </a:tr>
              <a:tr h="398305">
                <a:tc vMerge="1">
                  <a:txBody>
                    <a:bodyPr/>
                    <a:lstStyle/>
                    <a:p>
                      <a:pPr algn="l">
                        <a:lnSpc>
                          <a:spcPct val="150000"/>
                        </a:lnSpc>
                        <a:spcAft>
                          <a:spcPts val="0"/>
                        </a:spcAft>
                      </a:pPr>
                      <a:endParaRPr lang="en-GB" sz="1100" dirty="0">
                        <a:solidFill>
                          <a:schemeClr val="tx1"/>
                        </a:solidFill>
                        <a:effectLst/>
                        <a:latin typeface="Times New Roman"/>
                        <a:ea typeface="Times New Roman"/>
                      </a:endParaRPr>
                    </a:p>
                  </a:txBody>
                  <a:tcPr marL="61023" marR="61023" marT="0" marB="0" anchor="ctr"/>
                </a:tc>
                <a:tc>
                  <a:txBody>
                    <a:bodyPr/>
                    <a:lstStyle/>
                    <a:p>
                      <a:pPr algn="ctr">
                        <a:lnSpc>
                          <a:spcPct val="150000"/>
                        </a:lnSpc>
                        <a:spcAft>
                          <a:spcPts val="0"/>
                        </a:spcAft>
                      </a:pPr>
                      <a:r>
                        <a:rPr lang="en-US" sz="1400" b="1" dirty="0">
                          <a:solidFill>
                            <a:schemeClr val="tx1"/>
                          </a:solidFill>
                          <a:effectLst/>
                          <a:latin typeface="+mn-lt"/>
                        </a:rPr>
                        <a:t>Baseline</a:t>
                      </a:r>
                      <a:endParaRPr lang="en-GB" sz="14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400" b="1" dirty="0">
                          <a:solidFill>
                            <a:schemeClr val="tx1"/>
                          </a:solidFill>
                          <a:effectLst/>
                          <a:latin typeface="+mn-lt"/>
                        </a:rPr>
                        <a:t>3 Month follow-up</a:t>
                      </a:r>
                      <a:endParaRPr lang="en-GB" sz="14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400" dirty="0">
                          <a:solidFill>
                            <a:schemeClr val="tx1"/>
                          </a:solidFill>
                          <a:effectLst/>
                          <a:latin typeface="+mn-lt"/>
                        </a:rPr>
                        <a:t>12 Month follow-up</a:t>
                      </a:r>
                      <a:endParaRPr lang="en-GB" sz="1400"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01"/>
                  </a:ext>
                </a:extLst>
              </a:tr>
              <a:tr h="352570">
                <a:tc>
                  <a:txBody>
                    <a:bodyPr/>
                    <a:lstStyle/>
                    <a:p>
                      <a:pPr algn="l">
                        <a:lnSpc>
                          <a:spcPct val="150000"/>
                        </a:lnSpc>
                        <a:spcAft>
                          <a:spcPts val="0"/>
                        </a:spcAft>
                      </a:pPr>
                      <a:r>
                        <a:rPr lang="en-US" sz="1200" dirty="0">
                          <a:solidFill>
                            <a:schemeClr val="tx1"/>
                          </a:solidFill>
                          <a:effectLst/>
                          <a:latin typeface="+mn-lt"/>
                          <a:ea typeface="Arial Unicode MS" panose="020B0604020202020204" pitchFamily="34" charset="-128"/>
                          <a:cs typeface="Arial Unicode MS" panose="020B0604020202020204" pitchFamily="34" charset="-128"/>
                        </a:rPr>
                        <a:t>Visit No:</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1</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2</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dirty="0">
                          <a:solidFill>
                            <a:schemeClr val="tx1"/>
                          </a:solidFill>
                          <a:effectLst/>
                          <a:latin typeface="+mn-lt"/>
                        </a:rPr>
                        <a:t>Final Visit</a:t>
                      </a:r>
                      <a:endParaRPr lang="en-GB" sz="1600"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02"/>
                  </a:ext>
                </a:extLst>
              </a:tr>
              <a:tr h="352570">
                <a:tc>
                  <a:txBody>
                    <a:bodyPr/>
                    <a:lstStyle/>
                    <a:p>
                      <a:pPr algn="l">
                        <a:lnSpc>
                          <a:spcPct val="150000"/>
                        </a:lnSpc>
                        <a:spcAft>
                          <a:spcPts val="0"/>
                        </a:spcAft>
                      </a:pPr>
                      <a:r>
                        <a:rPr lang="en-US" sz="1200" dirty="0">
                          <a:solidFill>
                            <a:schemeClr val="tx1"/>
                          </a:solidFill>
                          <a:effectLst/>
                          <a:latin typeface="+mn-lt"/>
                          <a:ea typeface="Arial Unicode MS" panose="020B0604020202020204" pitchFamily="34" charset="-128"/>
                          <a:cs typeface="Arial Unicode MS" panose="020B0604020202020204" pitchFamily="34" charset="-128"/>
                        </a:rPr>
                        <a:t>Informed Consent</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03"/>
                  </a:ext>
                </a:extLst>
              </a:tr>
              <a:tr h="352570">
                <a:tc>
                  <a:txBody>
                    <a:bodyPr/>
                    <a:lstStyle/>
                    <a:p>
                      <a:pPr algn="l">
                        <a:lnSpc>
                          <a:spcPct val="150000"/>
                        </a:lnSpc>
                        <a:spcAft>
                          <a:spcPts val="0"/>
                        </a:spcAft>
                      </a:pPr>
                      <a:r>
                        <a:rPr lang="en-US" sz="1200" dirty="0">
                          <a:solidFill>
                            <a:schemeClr val="tx1"/>
                          </a:solidFill>
                          <a:effectLst/>
                          <a:latin typeface="+mn-lt"/>
                          <a:ea typeface="Arial Unicode MS" panose="020B0604020202020204" pitchFamily="34" charset="-128"/>
                          <a:cs typeface="Arial Unicode MS" panose="020B0604020202020204" pitchFamily="34" charset="-128"/>
                        </a:rPr>
                        <a:t>Medical History</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04"/>
                  </a:ext>
                </a:extLst>
              </a:tr>
              <a:tr h="368893">
                <a:tc>
                  <a:txBody>
                    <a:bodyPr/>
                    <a:lstStyle/>
                    <a:p>
                      <a:pPr algn="l">
                        <a:lnSpc>
                          <a:spcPct val="150000"/>
                        </a:lnSpc>
                        <a:spcAft>
                          <a:spcPts val="0"/>
                        </a:spcAft>
                      </a:pPr>
                      <a:r>
                        <a:rPr lang="en-US" sz="1200" dirty="0">
                          <a:solidFill>
                            <a:schemeClr val="tx1"/>
                          </a:solidFill>
                          <a:effectLst/>
                          <a:latin typeface="+mn-lt"/>
                          <a:ea typeface="Arial Unicode MS" panose="020B0604020202020204" pitchFamily="34" charset="-128"/>
                          <a:cs typeface="Arial Unicode MS" panose="020B0604020202020204" pitchFamily="34" charset="-128"/>
                        </a:rPr>
                        <a:t>Eligibility confirmation</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05"/>
                  </a:ext>
                </a:extLst>
              </a:tr>
              <a:tr h="352570">
                <a:tc>
                  <a:txBody>
                    <a:bodyPr/>
                    <a:lstStyle/>
                    <a:p>
                      <a:pPr algn="l">
                        <a:lnSpc>
                          <a:spcPct val="150000"/>
                        </a:lnSpc>
                        <a:spcAft>
                          <a:spcPts val="0"/>
                        </a:spcAft>
                      </a:pPr>
                      <a:r>
                        <a:rPr lang="en-US" sz="1200" dirty="0">
                          <a:solidFill>
                            <a:schemeClr val="tx1"/>
                          </a:solidFill>
                          <a:effectLst/>
                          <a:latin typeface="+mn-lt"/>
                          <a:ea typeface="Arial Unicode MS" panose="020B0604020202020204" pitchFamily="34" charset="-128"/>
                          <a:cs typeface="Arial Unicode MS" panose="020B0604020202020204" pitchFamily="34" charset="-128"/>
                        </a:rPr>
                        <a:t>Blood test</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06"/>
                  </a:ext>
                </a:extLst>
              </a:tr>
              <a:tr h="413827">
                <a:tc>
                  <a:txBody>
                    <a:bodyPr/>
                    <a:lstStyle/>
                    <a:p>
                      <a:pPr algn="l">
                        <a:lnSpc>
                          <a:spcPct val="150000"/>
                        </a:lnSpc>
                        <a:spcAft>
                          <a:spcPts val="0"/>
                        </a:spcAft>
                      </a:pPr>
                      <a:r>
                        <a:rPr lang="en-US" sz="1200" dirty="0">
                          <a:solidFill>
                            <a:schemeClr val="tx1"/>
                          </a:solidFill>
                          <a:effectLst/>
                          <a:latin typeface="+mn-lt"/>
                          <a:ea typeface="Arial Unicode MS" panose="020B0604020202020204" pitchFamily="34" charset="-128"/>
                          <a:cs typeface="Arial Unicode MS" panose="020B0604020202020204" pitchFamily="34" charset="-128"/>
                        </a:rPr>
                        <a:t>MRI Scan (before </a:t>
                      </a:r>
                      <a:r>
                        <a:rPr lang="en-US" sz="1200" dirty="0" err="1">
                          <a:solidFill>
                            <a:schemeClr val="tx1"/>
                          </a:solidFill>
                          <a:effectLst/>
                          <a:latin typeface="+mn-lt"/>
                          <a:ea typeface="Arial Unicode MS" panose="020B0604020202020204" pitchFamily="34" charset="-128"/>
                          <a:cs typeface="Arial Unicode MS" panose="020B0604020202020204" pitchFamily="34" charset="-128"/>
                        </a:rPr>
                        <a:t>randomisation</a:t>
                      </a:r>
                      <a:r>
                        <a:rPr lang="en-US" sz="1200" dirty="0">
                          <a:solidFill>
                            <a:schemeClr val="tx1"/>
                          </a:solidFill>
                          <a:effectLst/>
                          <a:latin typeface="+mn-lt"/>
                          <a:ea typeface="Arial Unicode MS" panose="020B0604020202020204" pitchFamily="34" charset="-128"/>
                          <a:cs typeface="Arial Unicode MS" panose="020B0604020202020204" pitchFamily="34" charset="-128"/>
                        </a:rPr>
                        <a:t>)</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07"/>
                  </a:ext>
                </a:extLst>
              </a:tr>
              <a:tr h="352570">
                <a:tc>
                  <a:txBody>
                    <a:bodyPr/>
                    <a:lstStyle/>
                    <a:p>
                      <a:pPr algn="l">
                        <a:lnSpc>
                          <a:spcPct val="150000"/>
                        </a:lnSpc>
                        <a:spcAft>
                          <a:spcPts val="0"/>
                        </a:spcAft>
                      </a:pPr>
                      <a:r>
                        <a:rPr lang="en-US" sz="1200" dirty="0">
                          <a:solidFill>
                            <a:schemeClr val="tx1"/>
                          </a:solidFill>
                          <a:effectLst/>
                          <a:latin typeface="+mn-lt"/>
                          <a:ea typeface="Arial Unicode MS" panose="020B0604020202020204" pitchFamily="34" charset="-128"/>
                          <a:cs typeface="Arial Unicode MS" panose="020B0604020202020204" pitchFamily="34" charset="-128"/>
                        </a:rPr>
                        <a:t>Blood Pressure</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08"/>
                  </a:ext>
                </a:extLst>
              </a:tr>
              <a:tr h="352570">
                <a:tc>
                  <a:txBody>
                    <a:bodyPr/>
                    <a:lstStyle/>
                    <a:p>
                      <a:pPr algn="l">
                        <a:lnSpc>
                          <a:spcPct val="150000"/>
                        </a:lnSpc>
                        <a:spcAft>
                          <a:spcPts val="0"/>
                        </a:spcAft>
                      </a:pPr>
                      <a:r>
                        <a:rPr lang="en-US" sz="1200" dirty="0">
                          <a:solidFill>
                            <a:schemeClr val="tx1"/>
                          </a:solidFill>
                          <a:effectLst/>
                          <a:latin typeface="+mn-lt"/>
                          <a:ea typeface="Arial Unicode MS" panose="020B0604020202020204" pitchFamily="34" charset="-128"/>
                          <a:cs typeface="Arial Unicode MS" panose="020B0604020202020204" pitchFamily="34" charset="-128"/>
                        </a:rPr>
                        <a:t>24-hour ABPM</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09"/>
                  </a:ext>
                </a:extLst>
              </a:tr>
              <a:tr h="352570">
                <a:tc>
                  <a:txBody>
                    <a:bodyPr/>
                    <a:lstStyle/>
                    <a:p>
                      <a:pPr algn="l">
                        <a:lnSpc>
                          <a:spcPct val="150000"/>
                        </a:lnSpc>
                        <a:spcAft>
                          <a:spcPts val="0"/>
                        </a:spcAft>
                      </a:pPr>
                      <a:r>
                        <a:rPr lang="en-US" sz="1200" dirty="0">
                          <a:solidFill>
                            <a:schemeClr val="tx1"/>
                          </a:solidFill>
                          <a:effectLst/>
                          <a:latin typeface="+mn-lt"/>
                          <a:ea typeface="Arial Unicode MS" panose="020B0604020202020204" pitchFamily="34" charset="-128"/>
                          <a:cs typeface="Arial Unicode MS" panose="020B0604020202020204" pitchFamily="34" charset="-128"/>
                        </a:rPr>
                        <a:t>Cognitive assessment </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10"/>
                  </a:ext>
                </a:extLst>
              </a:tr>
              <a:tr h="548836">
                <a:tc>
                  <a:txBody>
                    <a:bodyPr/>
                    <a:lstStyle/>
                    <a:p>
                      <a:pPr algn="l">
                        <a:lnSpc>
                          <a:spcPct val="150000"/>
                        </a:lnSpc>
                        <a:spcAft>
                          <a:spcPts val="0"/>
                        </a:spcAft>
                      </a:pPr>
                      <a:r>
                        <a:rPr lang="en-US" sz="1200" dirty="0">
                          <a:solidFill>
                            <a:schemeClr val="tx1"/>
                          </a:solidFill>
                          <a:effectLst/>
                          <a:latin typeface="+mn-lt"/>
                          <a:ea typeface="Arial Unicode MS" panose="020B0604020202020204" pitchFamily="34" charset="-128"/>
                          <a:cs typeface="Arial Unicode MS" panose="020B0604020202020204" pitchFamily="34" charset="-128"/>
                        </a:rPr>
                        <a:t>Quality of life assessment (EQ-5D)</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11"/>
                  </a:ext>
                </a:extLst>
              </a:tr>
              <a:tr h="379865">
                <a:tc>
                  <a:txBody>
                    <a:bodyPr/>
                    <a:lstStyle/>
                    <a:p>
                      <a:pPr algn="l">
                        <a:lnSpc>
                          <a:spcPct val="150000"/>
                        </a:lnSpc>
                        <a:spcAft>
                          <a:spcPts val="0"/>
                        </a:spcAft>
                      </a:pPr>
                      <a:r>
                        <a:rPr lang="en-US" sz="1200" dirty="0">
                          <a:solidFill>
                            <a:schemeClr val="tx1"/>
                          </a:solidFill>
                          <a:effectLst/>
                          <a:latin typeface="+mn-lt"/>
                          <a:ea typeface="Arial Unicode MS" panose="020B0604020202020204" pitchFamily="34" charset="-128"/>
                          <a:cs typeface="Arial Unicode MS" panose="020B0604020202020204" pitchFamily="34" charset="-128"/>
                        </a:rPr>
                        <a:t>BP acceptability questionnaire </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X</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12"/>
                  </a:ext>
                </a:extLst>
              </a:tr>
              <a:tr h="352570">
                <a:tc>
                  <a:txBody>
                    <a:bodyPr/>
                    <a:lstStyle/>
                    <a:p>
                      <a:pPr algn="l">
                        <a:lnSpc>
                          <a:spcPct val="150000"/>
                        </a:lnSpc>
                        <a:spcAft>
                          <a:spcPts val="0"/>
                        </a:spcAft>
                      </a:pPr>
                      <a:r>
                        <a:rPr lang="en-US" sz="1200" dirty="0" err="1">
                          <a:solidFill>
                            <a:schemeClr val="tx1"/>
                          </a:solidFill>
                          <a:effectLst/>
                          <a:latin typeface="+mn-lt"/>
                          <a:ea typeface="Arial Unicode MS" panose="020B0604020202020204" pitchFamily="34" charset="-128"/>
                          <a:cs typeface="Arial Unicode MS" panose="020B0604020202020204" pitchFamily="34" charset="-128"/>
                        </a:rPr>
                        <a:t>Randomisation</a:t>
                      </a:r>
                      <a:r>
                        <a:rPr lang="en-US" sz="1200" dirty="0">
                          <a:solidFill>
                            <a:schemeClr val="tx1"/>
                          </a:solidFill>
                          <a:effectLst/>
                          <a:latin typeface="+mn-lt"/>
                          <a:ea typeface="Arial Unicode MS" panose="020B0604020202020204" pitchFamily="34" charset="-128"/>
                          <a:cs typeface="Arial Unicode MS" panose="020B0604020202020204" pitchFamily="34" charset="-128"/>
                        </a:rPr>
                        <a:t> </a:t>
                      </a:r>
                      <a:endParaRPr lang="en-GB" sz="1200" dirty="0">
                        <a:solidFill>
                          <a:schemeClr val="tx1"/>
                        </a:solidFill>
                        <a:effectLst/>
                        <a:latin typeface="+mn-lt"/>
                        <a:ea typeface="Arial Unicode MS" panose="020B0604020202020204" pitchFamily="34" charset="-128"/>
                        <a:cs typeface="Arial Unicode MS" panose="020B0604020202020204" pitchFamily="34" charset="-128"/>
                      </a:endParaRPr>
                    </a:p>
                  </a:txBody>
                  <a:tcPr marL="61023" marR="61023" marT="0" marB="0" anchor="ctr"/>
                </a:tc>
                <a:tc>
                  <a:txBody>
                    <a:bodyPr/>
                    <a:lstStyle/>
                    <a:p>
                      <a:pPr algn="ctr">
                        <a:lnSpc>
                          <a:spcPct val="150000"/>
                        </a:lnSpc>
                        <a:spcAft>
                          <a:spcPts val="0"/>
                        </a:spcAft>
                      </a:pPr>
                      <a:r>
                        <a:rPr lang="en-US" sz="1600" b="1">
                          <a:solidFill>
                            <a:schemeClr val="tx1"/>
                          </a:solidFill>
                          <a:effectLst/>
                          <a:latin typeface="+mn-lt"/>
                        </a:rPr>
                        <a:t>X</a:t>
                      </a:r>
                      <a:endParaRPr lang="en-GB" sz="1600" b="1">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tc>
                  <a:txBody>
                    <a:bodyPr/>
                    <a:lstStyle/>
                    <a:p>
                      <a:pPr algn="ctr">
                        <a:lnSpc>
                          <a:spcPct val="150000"/>
                        </a:lnSpc>
                        <a:spcAft>
                          <a:spcPts val="0"/>
                        </a:spcAft>
                      </a:pPr>
                      <a:r>
                        <a:rPr lang="en-US" sz="1600" b="1" dirty="0">
                          <a:solidFill>
                            <a:schemeClr val="tx1"/>
                          </a:solidFill>
                          <a:effectLst/>
                          <a:latin typeface="+mn-lt"/>
                        </a:rPr>
                        <a:t> </a:t>
                      </a:r>
                      <a:endParaRPr lang="en-GB" sz="1600" b="1" dirty="0">
                        <a:solidFill>
                          <a:schemeClr val="tx1"/>
                        </a:solidFill>
                        <a:effectLst/>
                        <a:latin typeface="+mn-lt"/>
                        <a:ea typeface="Times New Roman"/>
                      </a:endParaRPr>
                    </a:p>
                  </a:txBody>
                  <a:tcPr marL="61023" marR="61023"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000713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425" y="1124744"/>
            <a:ext cx="8003232" cy="902047"/>
          </a:xfrm>
        </p:spPr>
        <p:txBody>
          <a:bodyPr>
            <a:normAutofit fontScale="90000"/>
          </a:bodyPr>
          <a:lstStyle/>
          <a:p>
            <a:r>
              <a:rPr lang="en-GB" b="1" kern="0" dirty="0">
                <a:solidFill>
                  <a:srgbClr val="12028C"/>
                </a:solidFill>
                <a:ea typeface="Arial Unicode MS" panose="020B0604020202020204" pitchFamily="34" charset="-128"/>
                <a:cs typeface="Arial" panose="020B0604020202020204" pitchFamily="34" charset="0"/>
              </a:rPr>
              <a:t>Clinical Data Collection: </a:t>
            </a:r>
            <a:r>
              <a:rPr lang="en-GB" b="1" kern="0" dirty="0" err="1">
                <a:solidFill>
                  <a:srgbClr val="12028C"/>
                </a:solidFill>
                <a:ea typeface="Arial Unicode MS" panose="020B0604020202020204" pitchFamily="34" charset="-128"/>
                <a:cs typeface="Arial" panose="020B0604020202020204" pitchFamily="34" charset="0"/>
              </a:rPr>
              <a:t>eCRF</a:t>
            </a:r>
            <a:r>
              <a:rPr lang="en-GB" b="1" kern="0" dirty="0">
                <a:solidFill>
                  <a:srgbClr val="12028C"/>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GB" b="1" kern="0" dirty="0">
                <a:solidFill>
                  <a:srgbClr val="12028C"/>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457200" y="1916832"/>
            <a:ext cx="8229600" cy="4525963"/>
          </a:xfrm>
        </p:spPr>
        <p:txBody>
          <a:bodyPr/>
          <a:lstStyle/>
          <a:p>
            <a:pPr marL="457200" indent="-457200">
              <a:lnSpc>
                <a:spcPts val="2800"/>
              </a:lnSpc>
              <a:buFont typeface="Wingdings" panose="05000000000000000000" pitchFamily="2" charset="2"/>
              <a:buChar char="§"/>
            </a:pPr>
            <a:r>
              <a:rPr lang="en-GB" b="1" baseline="30000" dirty="0">
                <a:solidFill>
                  <a:srgbClr val="002060"/>
                </a:solidFill>
                <a:cs typeface="Arial" panose="020B0604020202020204" pitchFamily="34" charset="0"/>
              </a:rPr>
              <a:t>Data collection</a:t>
            </a:r>
          </a:p>
          <a:p>
            <a:pPr marL="800100" lvl="1" indent="-342900">
              <a:lnSpc>
                <a:spcPct val="150000"/>
              </a:lnSpc>
              <a:spcAft>
                <a:spcPts val="300"/>
              </a:spcAft>
              <a:buFont typeface="Arial" panose="020B0604020202020204" pitchFamily="34" charset="0"/>
              <a:buChar char="•"/>
            </a:pPr>
            <a:r>
              <a:rPr lang="en-US" baseline="30000" dirty="0">
                <a:solidFill>
                  <a:srgbClr val="002060"/>
                </a:solidFill>
                <a:cs typeface="Arial" panose="020B0604020202020204" pitchFamily="34" charset="0"/>
              </a:rPr>
              <a:t>Electronically on sealed envelope</a:t>
            </a:r>
          </a:p>
          <a:p>
            <a:pPr marL="800100" lvl="1" indent="-342900">
              <a:lnSpc>
                <a:spcPct val="150000"/>
              </a:lnSpc>
              <a:spcAft>
                <a:spcPts val="300"/>
              </a:spcAft>
              <a:buFont typeface="Arial" panose="020B0604020202020204" pitchFamily="34" charset="0"/>
              <a:buChar char="•"/>
            </a:pPr>
            <a:r>
              <a:rPr lang="en-GB" baseline="30000" dirty="0">
                <a:solidFill>
                  <a:srgbClr val="002060"/>
                </a:solidFill>
                <a:cs typeface="Arial" panose="020B0604020202020204" pitchFamily="34" charset="0"/>
              </a:rPr>
              <a:t>Secure, authorised access</a:t>
            </a:r>
            <a:endParaRPr lang="en-GB" b="1" baseline="30000" dirty="0">
              <a:solidFill>
                <a:srgbClr val="002060"/>
              </a:solidFill>
              <a:cs typeface="Arial" panose="020B0604020202020204" pitchFamily="34" charset="0"/>
            </a:endParaRPr>
          </a:p>
          <a:p>
            <a:endParaRPr lang="en-GB" dirty="0"/>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08" t="20064" r="25740" b="36417"/>
          <a:stretch/>
        </p:blipFill>
        <p:spPr bwMode="auto">
          <a:xfrm>
            <a:off x="1398468" y="3254268"/>
            <a:ext cx="7420506" cy="370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2702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47D1-A278-014E-A4DB-59E3E919B58A}"/>
              </a:ext>
            </a:extLst>
          </p:cNvPr>
          <p:cNvSpPr>
            <a:spLocks noGrp="1"/>
          </p:cNvSpPr>
          <p:nvPr>
            <p:ph type="title"/>
          </p:nvPr>
        </p:nvSpPr>
        <p:spPr/>
        <p:txBody>
          <a:bodyPr>
            <a:normAutofit fontScale="90000"/>
          </a:bodyPr>
          <a:lstStyle/>
          <a:p>
            <a:r>
              <a:rPr lang="en-US" b="1" dirty="0">
                <a:solidFill>
                  <a:srgbClr val="26179E"/>
                </a:solidFill>
              </a:rPr>
              <a:t>AGENDA</a:t>
            </a:r>
            <a:r>
              <a:rPr lang="en-US" dirty="0"/>
              <a:t/>
            </a:r>
            <a:br>
              <a:rPr lang="en-US" dirty="0"/>
            </a:br>
            <a:endParaRPr lang="en-US" dirty="0"/>
          </a:p>
        </p:txBody>
      </p:sp>
      <p:sp>
        <p:nvSpPr>
          <p:cNvPr id="3" name="Content Placeholder 2">
            <a:extLst>
              <a:ext uri="{FF2B5EF4-FFF2-40B4-BE49-F238E27FC236}">
                <a16:creationId xmlns:a16="http://schemas.microsoft.com/office/drawing/2014/main" id="{D3939983-786B-D64B-9671-0DC85EB244C6}"/>
              </a:ext>
            </a:extLst>
          </p:cNvPr>
          <p:cNvSpPr>
            <a:spLocks noGrp="1"/>
          </p:cNvSpPr>
          <p:nvPr>
            <p:ph idx="1"/>
          </p:nvPr>
        </p:nvSpPr>
        <p:spPr>
          <a:xfrm>
            <a:off x="426716" y="1484784"/>
            <a:ext cx="8229600" cy="4896544"/>
          </a:xfrm>
        </p:spPr>
        <p:txBody>
          <a:bodyPr>
            <a:normAutofit fontScale="77500" lnSpcReduction="20000"/>
          </a:bodyPr>
          <a:lstStyle/>
          <a:p>
            <a:pPr marL="514350" indent="-514350">
              <a:buFont typeface="+mj-lt"/>
              <a:buAutoNum type="arabicPeriod"/>
            </a:pPr>
            <a:r>
              <a:rPr lang="en-US" sz="2600" dirty="0">
                <a:solidFill>
                  <a:srgbClr val="002060"/>
                </a:solidFill>
                <a:ea typeface="Arial Unicode MS" panose="020B0604020202020204" pitchFamily="34" charset="-128"/>
                <a:cs typeface="Arial" panose="020B0604020202020204" pitchFamily="34" charset="0"/>
              </a:rPr>
              <a:t>Introduction to the Study and Scientific Background</a:t>
            </a:r>
          </a:p>
          <a:p>
            <a:pPr marL="514350" indent="-514350">
              <a:buFont typeface="+mj-lt"/>
              <a:buAutoNum type="arabicPeriod"/>
            </a:pPr>
            <a:endParaRPr lang="en-US" sz="2600" dirty="0">
              <a:solidFill>
                <a:srgbClr val="002060"/>
              </a:solidFill>
              <a:ea typeface="Arial Unicode MS" panose="020B0604020202020204" pitchFamily="34" charset="-128"/>
              <a:cs typeface="Arial" panose="020B0604020202020204" pitchFamily="34" charset="0"/>
            </a:endParaRPr>
          </a:p>
          <a:p>
            <a:pPr marL="514350" indent="-514350">
              <a:buFont typeface="+mj-lt"/>
              <a:buAutoNum type="arabicPeriod"/>
            </a:pPr>
            <a:r>
              <a:rPr lang="en-US" sz="2600" dirty="0">
                <a:solidFill>
                  <a:srgbClr val="002060"/>
                </a:solidFill>
                <a:ea typeface="Arial Unicode MS" panose="020B0604020202020204" pitchFamily="34" charset="-128"/>
                <a:cs typeface="Arial" panose="020B0604020202020204" pitchFamily="34" charset="0"/>
              </a:rPr>
              <a:t>Study protocol</a:t>
            </a:r>
          </a:p>
          <a:p>
            <a:pPr lvl="1"/>
            <a:r>
              <a:rPr lang="en-US" sz="2600" dirty="0">
                <a:solidFill>
                  <a:srgbClr val="002060"/>
                </a:solidFill>
                <a:ea typeface="Arial Unicode MS" panose="020B0604020202020204" pitchFamily="34" charset="-128"/>
                <a:cs typeface="Arial" panose="020B0604020202020204" pitchFamily="34" charset="0"/>
              </a:rPr>
              <a:t>Objectives</a:t>
            </a:r>
          </a:p>
          <a:p>
            <a:pPr lvl="1"/>
            <a:r>
              <a:rPr lang="en-US" sz="2600" dirty="0">
                <a:solidFill>
                  <a:srgbClr val="002060"/>
                </a:solidFill>
                <a:ea typeface="Arial Unicode MS" panose="020B0604020202020204" pitchFamily="34" charset="-128"/>
                <a:cs typeface="Arial" panose="020B0604020202020204" pitchFamily="34" charset="0"/>
              </a:rPr>
              <a:t>Primary and secondary outcomes</a:t>
            </a:r>
          </a:p>
          <a:p>
            <a:pPr lvl="1"/>
            <a:r>
              <a:rPr lang="en-US" sz="2600" dirty="0">
                <a:solidFill>
                  <a:srgbClr val="002060"/>
                </a:solidFill>
                <a:ea typeface="Arial Unicode MS" panose="020B0604020202020204" pitchFamily="34" charset="-128"/>
                <a:cs typeface="Arial" panose="020B0604020202020204" pitchFamily="34" charset="0"/>
              </a:rPr>
              <a:t>Inclusion and exclusion criteria</a:t>
            </a:r>
          </a:p>
          <a:p>
            <a:pPr marL="514350" indent="-514350">
              <a:buFont typeface="+mj-lt"/>
              <a:buAutoNum type="arabicPeriod"/>
            </a:pPr>
            <a:endParaRPr lang="en-US" sz="2600" dirty="0">
              <a:solidFill>
                <a:srgbClr val="002060"/>
              </a:solidFill>
              <a:ea typeface="Arial Unicode MS" panose="020B0604020202020204" pitchFamily="34" charset="-128"/>
              <a:cs typeface="Arial" panose="020B0604020202020204" pitchFamily="34" charset="0"/>
            </a:endParaRPr>
          </a:p>
          <a:p>
            <a:pPr marL="514350" indent="-514350">
              <a:buFont typeface="+mj-lt"/>
              <a:buAutoNum type="arabicPeriod"/>
            </a:pPr>
            <a:r>
              <a:rPr lang="en-US" sz="2600" dirty="0">
                <a:solidFill>
                  <a:srgbClr val="002060"/>
                </a:solidFill>
                <a:ea typeface="Arial Unicode MS" panose="020B0604020202020204" pitchFamily="34" charset="-128"/>
                <a:cs typeface="Arial" panose="020B0604020202020204" pitchFamily="34" charset="0"/>
              </a:rPr>
              <a:t>Trial Co-ordination from Oxford</a:t>
            </a:r>
          </a:p>
          <a:p>
            <a:pPr lvl="1"/>
            <a:r>
              <a:rPr lang="en-US" sz="2600" dirty="0">
                <a:solidFill>
                  <a:srgbClr val="002060"/>
                </a:solidFill>
                <a:ea typeface="Arial Unicode MS" panose="020B0604020202020204" pitchFamily="34" charset="-128"/>
                <a:cs typeface="Arial" panose="020B0604020202020204" pitchFamily="34" charset="0"/>
              </a:rPr>
              <a:t>Blood Pressure Device</a:t>
            </a:r>
          </a:p>
          <a:p>
            <a:pPr lvl="1"/>
            <a:r>
              <a:rPr lang="en-US" sz="2600" dirty="0">
                <a:solidFill>
                  <a:srgbClr val="002060"/>
                </a:solidFill>
                <a:ea typeface="Arial Unicode MS" panose="020B0604020202020204" pitchFamily="34" charset="-128"/>
                <a:cs typeface="Arial" panose="020B0604020202020204" pitchFamily="34" charset="0"/>
              </a:rPr>
              <a:t>Prescription Change</a:t>
            </a:r>
          </a:p>
          <a:p>
            <a:pPr marL="514350" indent="-514350">
              <a:buFont typeface="+mj-lt"/>
              <a:buAutoNum type="arabicPeriod"/>
            </a:pPr>
            <a:endParaRPr lang="en-US" sz="2600" dirty="0">
              <a:solidFill>
                <a:srgbClr val="002060"/>
              </a:solidFill>
              <a:ea typeface="Arial Unicode MS" panose="020B0604020202020204" pitchFamily="34" charset="-128"/>
              <a:cs typeface="Arial" panose="020B0604020202020204" pitchFamily="34" charset="0"/>
            </a:endParaRPr>
          </a:p>
          <a:p>
            <a:pPr marL="514350" indent="-514350">
              <a:buFont typeface="+mj-lt"/>
              <a:buAutoNum type="arabicPeriod"/>
            </a:pPr>
            <a:r>
              <a:rPr lang="en-US" sz="2600" dirty="0">
                <a:solidFill>
                  <a:srgbClr val="002060"/>
                </a:solidFill>
                <a:ea typeface="Arial Unicode MS" panose="020B0604020202020204" pitchFamily="34" charset="-128"/>
                <a:cs typeface="Arial" panose="020B0604020202020204" pitchFamily="34" charset="0"/>
              </a:rPr>
              <a:t>Trial Co-ordination from UCL</a:t>
            </a:r>
          </a:p>
          <a:p>
            <a:pPr lvl="1"/>
            <a:r>
              <a:rPr lang="en-US" sz="2600" dirty="0">
                <a:solidFill>
                  <a:srgbClr val="002060"/>
                </a:solidFill>
                <a:ea typeface="Arial Unicode MS" panose="020B0604020202020204" pitchFamily="34" charset="-128"/>
                <a:cs typeface="Arial" panose="020B0604020202020204" pitchFamily="34" charset="0"/>
              </a:rPr>
              <a:t>Clinical Data collection/Follow-up</a:t>
            </a:r>
          </a:p>
          <a:p>
            <a:pPr lvl="1"/>
            <a:r>
              <a:rPr lang="en-US" sz="2600" dirty="0">
                <a:solidFill>
                  <a:srgbClr val="002060"/>
                </a:solidFill>
                <a:ea typeface="Arial Unicode MS" panose="020B0604020202020204" pitchFamily="34" charset="-128"/>
                <a:cs typeface="Arial" panose="020B0604020202020204" pitchFamily="34" charset="0"/>
              </a:rPr>
              <a:t>Questionnaires and assessments</a:t>
            </a:r>
          </a:p>
          <a:p>
            <a:pPr lvl="1"/>
            <a:r>
              <a:rPr lang="en-US" sz="2600" dirty="0">
                <a:solidFill>
                  <a:srgbClr val="002060"/>
                </a:solidFill>
                <a:ea typeface="Arial Unicode MS" panose="020B0604020202020204" pitchFamily="34" charset="-128"/>
                <a:cs typeface="Arial" panose="020B0604020202020204" pitchFamily="34" charset="0"/>
              </a:rPr>
              <a:t>MRI Protocol</a:t>
            </a:r>
          </a:p>
          <a:p>
            <a:pPr marL="0" indent="0">
              <a:buNone/>
            </a:pPr>
            <a:endParaRPr lang="en-US" dirty="0"/>
          </a:p>
          <a:p>
            <a:endParaRPr lang="en-US" dirty="0"/>
          </a:p>
        </p:txBody>
      </p:sp>
    </p:spTree>
    <p:extLst>
      <p:ext uri="{BB962C8B-B14F-4D97-AF65-F5344CB8AC3E}">
        <p14:creationId xmlns:p14="http://schemas.microsoft.com/office/powerpoint/2010/main" val="4269943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l="1257" t="8664" r="2614" b="4982"/>
          <a:stretch>
            <a:fillRect/>
          </a:stretch>
        </p:blipFill>
        <p:spPr bwMode="auto">
          <a:xfrm>
            <a:off x="6948264" y="6448691"/>
            <a:ext cx="1152128" cy="40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5314" y="6491470"/>
            <a:ext cx="908686" cy="36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686425" y="1124744"/>
            <a:ext cx="8003232" cy="902047"/>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kern="0" dirty="0">
                <a:solidFill>
                  <a:srgbClr val="12028C"/>
                </a:solidFill>
                <a:ea typeface="Arial Unicode MS" panose="020B0604020202020204" pitchFamily="34" charset="-128"/>
                <a:cs typeface="Arial" panose="020B0604020202020204" pitchFamily="34" charset="0"/>
              </a:rPr>
              <a:t>Clinical Data Collection: </a:t>
            </a:r>
            <a:r>
              <a:rPr lang="en-GB" b="1" kern="0" dirty="0" err="1">
                <a:solidFill>
                  <a:srgbClr val="12028C"/>
                </a:solidFill>
                <a:ea typeface="Arial Unicode MS" panose="020B0604020202020204" pitchFamily="34" charset="-128"/>
                <a:cs typeface="Arial" panose="020B0604020202020204" pitchFamily="34" charset="0"/>
              </a:rPr>
              <a:t>eCRF</a:t>
            </a:r>
            <a:r>
              <a:rPr lang="en-GB" b="1" kern="0" dirty="0">
                <a:solidFill>
                  <a:srgbClr val="12028C"/>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GB" b="1" kern="0" dirty="0">
                <a:solidFill>
                  <a:srgbClr val="12028C"/>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Content Placeholder 11"/>
          <p:cNvSpPr>
            <a:spLocks noGrp="1"/>
          </p:cNvSpPr>
          <p:nvPr>
            <p:ph idx="1"/>
          </p:nvPr>
        </p:nvSpPr>
        <p:spPr>
          <a:xfrm>
            <a:off x="23308" y="1790997"/>
            <a:ext cx="5482952" cy="4145237"/>
          </a:xfrm>
          <a:prstGeom prst="rect">
            <a:avLst/>
          </a:prstGeom>
        </p:spPr>
        <p:txBody>
          <a:bodyPr wrap="square">
            <a:spAutoFit/>
          </a:bodyPr>
          <a:lstStyle/>
          <a:p>
            <a:pPr marL="457200" indent="-457200">
              <a:buFont typeface="Wingdings" panose="05000000000000000000" pitchFamily="2" charset="2"/>
              <a:buChar char="§"/>
            </a:pPr>
            <a:r>
              <a:rPr lang="en-GB" b="1" baseline="30000" dirty="0">
                <a:solidFill>
                  <a:srgbClr val="002060"/>
                </a:solidFill>
                <a:cs typeface="Arial" panose="020B0604020202020204" pitchFamily="34" charset="0"/>
              </a:rPr>
              <a:t>Baseline</a:t>
            </a:r>
          </a:p>
          <a:p>
            <a:pPr marL="0" indent="0">
              <a:buNone/>
            </a:pPr>
            <a:endParaRPr lang="en-GB" sz="1000" b="1" baseline="30000" dirty="0">
              <a:solidFill>
                <a:srgbClr val="002060"/>
              </a:solidFill>
              <a:cs typeface="Arial" panose="020B0604020202020204" pitchFamily="34" charset="0"/>
            </a:endParaRPr>
          </a:p>
          <a:p>
            <a:pPr marL="400050">
              <a:spcAft>
                <a:spcPts val="300"/>
              </a:spcAft>
            </a:pPr>
            <a:r>
              <a:rPr lang="en-US" sz="2800" baseline="30000" dirty="0">
                <a:solidFill>
                  <a:srgbClr val="002060"/>
                </a:solidFill>
                <a:cs typeface="Arial" panose="020B0604020202020204" pitchFamily="34" charset="0"/>
              </a:rPr>
              <a:t>Medical history </a:t>
            </a:r>
          </a:p>
          <a:p>
            <a:pPr marL="400050">
              <a:spcAft>
                <a:spcPts val="300"/>
              </a:spcAft>
            </a:pPr>
            <a:r>
              <a:rPr lang="en-US" sz="2800" baseline="30000" dirty="0">
                <a:solidFill>
                  <a:srgbClr val="002060"/>
                </a:solidFill>
                <a:cs typeface="Arial" panose="020B0604020202020204" pitchFamily="34" charset="0"/>
              </a:rPr>
              <a:t>Blood pressure medication</a:t>
            </a:r>
          </a:p>
          <a:p>
            <a:pPr marL="400050">
              <a:spcAft>
                <a:spcPts val="300"/>
              </a:spcAft>
            </a:pPr>
            <a:r>
              <a:rPr lang="en-US" sz="2800" baseline="30000" dirty="0">
                <a:solidFill>
                  <a:srgbClr val="002060"/>
                </a:solidFill>
                <a:cs typeface="Arial" panose="020B0604020202020204" pitchFamily="34" charset="0"/>
              </a:rPr>
              <a:t>3 BP measurements </a:t>
            </a:r>
          </a:p>
          <a:p>
            <a:pPr marL="400050">
              <a:spcAft>
                <a:spcPts val="300"/>
              </a:spcAft>
            </a:pPr>
            <a:r>
              <a:rPr lang="en-US" sz="2800" baseline="30000" dirty="0">
                <a:solidFill>
                  <a:srgbClr val="002060"/>
                </a:solidFill>
                <a:cs typeface="Arial" panose="020B0604020202020204" pitchFamily="34" charset="0"/>
              </a:rPr>
              <a:t>24-hour ABPM </a:t>
            </a:r>
          </a:p>
          <a:p>
            <a:pPr marL="400050">
              <a:spcAft>
                <a:spcPts val="300"/>
              </a:spcAft>
            </a:pPr>
            <a:r>
              <a:rPr lang="en-US" sz="2800" baseline="30000" dirty="0">
                <a:solidFill>
                  <a:srgbClr val="002060"/>
                </a:solidFill>
                <a:cs typeface="Arial" panose="020B0604020202020204" pitchFamily="34" charset="0"/>
              </a:rPr>
              <a:t>Blood test (</a:t>
            </a:r>
            <a:r>
              <a:rPr lang="en-US" sz="2800" baseline="30000" dirty="0" err="1">
                <a:solidFill>
                  <a:srgbClr val="002060"/>
                </a:solidFill>
                <a:cs typeface="Arial" panose="020B0604020202020204" pitchFamily="34" charset="0"/>
              </a:rPr>
              <a:t>venepuncture</a:t>
            </a:r>
            <a:r>
              <a:rPr lang="en-US" sz="2800" baseline="30000" dirty="0">
                <a:solidFill>
                  <a:srgbClr val="002060"/>
                </a:solidFill>
                <a:cs typeface="Arial" panose="020B0604020202020204" pitchFamily="34" charset="0"/>
              </a:rPr>
              <a:t>)</a:t>
            </a:r>
            <a:endParaRPr lang="en-GB" sz="2800" baseline="30000" dirty="0">
              <a:solidFill>
                <a:srgbClr val="002060"/>
              </a:solidFill>
              <a:cs typeface="Arial" panose="020B0604020202020204" pitchFamily="34" charset="0"/>
            </a:endParaRPr>
          </a:p>
          <a:p>
            <a:pPr marL="400050">
              <a:spcAft>
                <a:spcPts val="300"/>
              </a:spcAft>
            </a:pPr>
            <a:r>
              <a:rPr lang="en-US" sz="2800" baseline="30000" dirty="0">
                <a:solidFill>
                  <a:srgbClr val="002060"/>
                </a:solidFill>
                <a:cs typeface="Arial" panose="020B0604020202020204" pitchFamily="34" charset="0"/>
              </a:rPr>
              <a:t>MRI brain scan -  </a:t>
            </a:r>
            <a:r>
              <a:rPr lang="en-US" sz="2800" b="1" baseline="30000" dirty="0">
                <a:solidFill>
                  <a:srgbClr val="002060"/>
                </a:solidFill>
                <a:cs typeface="Arial" panose="020B0604020202020204" pitchFamily="34" charset="0"/>
              </a:rPr>
              <a:t>performed prior to </a:t>
            </a:r>
            <a:r>
              <a:rPr lang="en-US" sz="2800" b="1" baseline="30000" dirty="0" err="1">
                <a:solidFill>
                  <a:srgbClr val="002060"/>
                </a:solidFill>
                <a:cs typeface="Arial" panose="020B0604020202020204" pitchFamily="34" charset="0"/>
              </a:rPr>
              <a:t>randomisation</a:t>
            </a:r>
            <a:r>
              <a:rPr lang="en-US" sz="2800" baseline="30000" dirty="0">
                <a:solidFill>
                  <a:srgbClr val="002060"/>
                </a:solidFill>
                <a:cs typeface="Arial" panose="020B0604020202020204" pitchFamily="34" charset="0"/>
              </a:rPr>
              <a:t>. </a:t>
            </a:r>
            <a:endParaRPr lang="en-GB" sz="2800" baseline="30000" dirty="0">
              <a:solidFill>
                <a:srgbClr val="002060"/>
              </a:solidFill>
              <a:cs typeface="Arial" panose="020B0604020202020204" pitchFamily="34" charset="0"/>
            </a:endParaRPr>
          </a:p>
          <a:p>
            <a:pPr marL="400050">
              <a:spcAft>
                <a:spcPts val="300"/>
              </a:spcAft>
            </a:pPr>
            <a:r>
              <a:rPr lang="en-US" sz="2800" baseline="30000" dirty="0">
                <a:solidFill>
                  <a:srgbClr val="002060"/>
                </a:solidFill>
                <a:cs typeface="Arial" panose="020B0604020202020204" pitchFamily="34" charset="0"/>
              </a:rPr>
              <a:t>Cognitive functional assessment (modified Montreal Cognitive Assessment)</a:t>
            </a:r>
          </a:p>
          <a:p>
            <a:pPr marL="400050">
              <a:spcAft>
                <a:spcPts val="300"/>
              </a:spcAft>
            </a:pPr>
            <a:r>
              <a:rPr lang="en-US" sz="2800" baseline="30000" dirty="0">
                <a:solidFill>
                  <a:srgbClr val="002060"/>
                </a:solidFill>
                <a:cs typeface="Arial" panose="020B0604020202020204" pitchFamily="34" charset="0"/>
              </a:rPr>
              <a:t>Completion of the EQ-5D questionnaire</a:t>
            </a:r>
            <a:endParaRPr lang="en-GB" sz="2800" baseline="30000" dirty="0">
              <a:cs typeface="Arial" panose="020B0604020202020204" pitchFamily="34" charset="0"/>
            </a:endParaRPr>
          </a:p>
        </p:txBody>
      </p:sp>
      <p:pic>
        <p:nvPicPr>
          <p:cNvPr id="3073"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25000" t="15318" r="26104" b="6379"/>
          <a:stretch/>
        </p:blipFill>
        <p:spPr bwMode="auto">
          <a:xfrm>
            <a:off x="4788024" y="1768335"/>
            <a:ext cx="8942119" cy="8055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666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4473624"/>
            <a:ext cx="2411760" cy="24117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3568" y="1052736"/>
            <a:ext cx="8003232" cy="902047"/>
          </a:xfrm>
        </p:spPr>
        <p:txBody>
          <a:bodyPr>
            <a:normAutofit fontScale="90000"/>
          </a:bodyPr>
          <a:lstStyle/>
          <a:p>
            <a:r>
              <a:rPr lang="en-GB" b="1" kern="0" dirty="0">
                <a:solidFill>
                  <a:srgbClr val="12028C"/>
                </a:solidFill>
                <a:ea typeface="Arial Unicode MS" panose="020B0604020202020204" pitchFamily="34" charset="-128"/>
                <a:cs typeface="Arial" panose="020B0604020202020204" pitchFamily="34" charset="0"/>
              </a:rPr>
              <a:t>Blood Sample - Baseline</a:t>
            </a:r>
            <a:r>
              <a:rPr lang="en-GB" b="1" kern="0" dirty="0">
                <a:solidFill>
                  <a:srgbClr val="12028C"/>
                </a:solidFill>
                <a:latin typeface="Franklin Gothic Book" panose="020B0503020102020204" pitchFamily="34" charset="0"/>
                <a:ea typeface="Arial" charset="0"/>
                <a:cs typeface="Arial" charset="0"/>
              </a:rPr>
              <a:t/>
            </a:r>
            <a:br>
              <a:rPr lang="en-GB" b="1" kern="0" dirty="0">
                <a:solidFill>
                  <a:srgbClr val="12028C"/>
                </a:solidFill>
                <a:latin typeface="Franklin Gothic Book" panose="020B0503020102020204" pitchFamily="34" charset="0"/>
                <a:ea typeface="Arial" charset="0"/>
                <a:cs typeface="Arial" charset="0"/>
              </a:rPr>
            </a:br>
            <a:endParaRPr lang="en-GB" dirty="0"/>
          </a:p>
        </p:txBody>
      </p:sp>
      <p:sp>
        <p:nvSpPr>
          <p:cNvPr id="3" name="Content Placeholder 2"/>
          <p:cNvSpPr>
            <a:spLocks noGrp="1"/>
          </p:cNvSpPr>
          <p:nvPr>
            <p:ph idx="1"/>
          </p:nvPr>
        </p:nvSpPr>
        <p:spPr>
          <a:xfrm>
            <a:off x="222995" y="1927373"/>
            <a:ext cx="8229600" cy="4525963"/>
          </a:xfrm>
        </p:spPr>
        <p:txBody>
          <a:bodyPr/>
          <a:lstStyle/>
          <a:p>
            <a:pPr>
              <a:spcBef>
                <a:spcPts val="600"/>
              </a:spcBef>
              <a:spcAft>
                <a:spcPts val="600"/>
              </a:spcAft>
              <a:buFont typeface="Wingdings" panose="05000000000000000000" pitchFamily="2" charset="2"/>
              <a:buChar char="§"/>
            </a:pPr>
            <a:r>
              <a:rPr lang="en-GB" altLang="en-US" sz="2800" dirty="0">
                <a:solidFill>
                  <a:srgbClr val="002060"/>
                </a:solidFill>
                <a:ea typeface="ＭＳ Ｐゴシック" pitchFamily="34" charset="-128"/>
                <a:cs typeface="Arial" panose="020B0604020202020204" pitchFamily="34" charset="0"/>
              </a:rPr>
              <a:t>About 5-10mls Blood will be taken from consenting patients</a:t>
            </a:r>
          </a:p>
          <a:p>
            <a:pPr>
              <a:spcBef>
                <a:spcPts val="600"/>
              </a:spcBef>
              <a:spcAft>
                <a:spcPts val="600"/>
              </a:spcAft>
              <a:buFont typeface="Wingdings" panose="05000000000000000000" pitchFamily="2" charset="2"/>
              <a:buChar char="§"/>
            </a:pPr>
            <a:r>
              <a:rPr lang="en-GB" altLang="en-US" sz="2800" dirty="0">
                <a:solidFill>
                  <a:srgbClr val="002060"/>
                </a:solidFill>
                <a:ea typeface="ＭＳ Ｐゴシック" pitchFamily="34" charset="-128"/>
                <a:cs typeface="Arial" panose="020B0604020202020204" pitchFamily="34" charset="0"/>
              </a:rPr>
              <a:t>EDTA blood sampling tube</a:t>
            </a:r>
          </a:p>
          <a:p>
            <a:pPr>
              <a:spcBef>
                <a:spcPts val="600"/>
              </a:spcBef>
              <a:spcAft>
                <a:spcPts val="600"/>
              </a:spcAft>
              <a:buFont typeface="Wingdings" panose="05000000000000000000" pitchFamily="2" charset="2"/>
              <a:buChar char="§"/>
            </a:pPr>
            <a:r>
              <a:rPr lang="en-GB" altLang="en-US" sz="2800" dirty="0">
                <a:solidFill>
                  <a:srgbClr val="002060"/>
                </a:solidFill>
                <a:ea typeface="ＭＳ Ｐゴシック" pitchFamily="34" charset="-128"/>
                <a:cs typeface="Arial" panose="020B0604020202020204" pitchFamily="34" charset="0"/>
              </a:rPr>
              <a:t>Stored at UCL Institute of Neurology, Queen   Square for future genetic research.  </a:t>
            </a:r>
          </a:p>
          <a:p>
            <a:pPr>
              <a:spcBef>
                <a:spcPts val="600"/>
              </a:spcBef>
              <a:spcAft>
                <a:spcPts val="600"/>
              </a:spcAft>
              <a:buFont typeface="Wingdings" panose="05000000000000000000" pitchFamily="2" charset="2"/>
              <a:buChar char="§"/>
            </a:pPr>
            <a:r>
              <a:rPr lang="en-US" sz="2800" dirty="0">
                <a:solidFill>
                  <a:srgbClr val="002060"/>
                </a:solidFill>
                <a:cs typeface="Arial" panose="020B0604020202020204" pitchFamily="34" charset="0"/>
              </a:rPr>
              <a:t>Sent in a </a:t>
            </a:r>
            <a:r>
              <a:rPr lang="en-US" sz="2800" dirty="0" err="1">
                <a:solidFill>
                  <a:srgbClr val="002060"/>
                </a:solidFill>
                <a:cs typeface="Arial" panose="020B0604020202020204" pitchFamily="34" charset="0"/>
              </a:rPr>
              <a:t>Safebox</a:t>
            </a:r>
            <a:r>
              <a:rPr lang="en-US" sz="2800" dirty="0">
                <a:solidFill>
                  <a:srgbClr val="002060"/>
                </a:solidFill>
                <a:cs typeface="Arial" panose="020B0604020202020204" pitchFamily="34" charset="0"/>
              </a:rPr>
              <a:t> from the sites to Shahena </a:t>
            </a:r>
          </a:p>
          <a:p>
            <a:pPr>
              <a:spcBef>
                <a:spcPts val="600"/>
              </a:spcBef>
              <a:spcAft>
                <a:spcPts val="600"/>
              </a:spcAft>
              <a:buFont typeface="Wingdings" panose="05000000000000000000" pitchFamily="2" charset="2"/>
              <a:buChar char="§"/>
            </a:pPr>
            <a:r>
              <a:rPr lang="en-GB" altLang="en-US" sz="2800" dirty="0">
                <a:solidFill>
                  <a:srgbClr val="002060"/>
                </a:solidFill>
                <a:ea typeface="ＭＳ Ｐゴシック" pitchFamily="34" charset="-128"/>
                <a:cs typeface="Arial" panose="020B0604020202020204" pitchFamily="34" charset="0"/>
              </a:rPr>
              <a:t>Royal Mail Safe Boxes will be provided</a:t>
            </a:r>
          </a:p>
          <a:p>
            <a:endParaRPr lang="en-GB" dirty="0"/>
          </a:p>
        </p:txBody>
      </p:sp>
    </p:spTree>
    <p:extLst>
      <p:ext uri="{BB962C8B-B14F-4D97-AF65-F5344CB8AC3E}">
        <p14:creationId xmlns:p14="http://schemas.microsoft.com/office/powerpoint/2010/main" val="3044310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836712"/>
            <a:ext cx="8003232" cy="902047"/>
          </a:xfrm>
        </p:spPr>
        <p:txBody>
          <a:bodyPr>
            <a:normAutofit/>
          </a:bodyPr>
          <a:lstStyle/>
          <a:p>
            <a:r>
              <a:rPr lang="en-GB" b="1" kern="0" dirty="0">
                <a:solidFill>
                  <a:srgbClr val="12028C"/>
                </a:solidFill>
                <a:ea typeface="Arial Unicode MS" panose="020B0604020202020204" pitchFamily="34" charset="-128"/>
                <a:cs typeface="Arial" panose="020B0604020202020204" pitchFamily="34" charset="0"/>
              </a:rPr>
              <a:t>Clinical Data Collection: </a:t>
            </a:r>
            <a:r>
              <a:rPr lang="en-GB" b="1" kern="0" dirty="0" err="1">
                <a:solidFill>
                  <a:srgbClr val="12028C"/>
                </a:solidFill>
                <a:ea typeface="Arial Unicode MS" panose="020B0604020202020204" pitchFamily="34" charset="-128"/>
                <a:cs typeface="Arial" panose="020B0604020202020204" pitchFamily="34" charset="0"/>
              </a:rPr>
              <a:t>eCRF</a:t>
            </a:r>
            <a:endParaRPr lang="en-GB" dirty="0">
              <a:cs typeface="Arial" panose="020B0604020202020204" pitchFamily="34" charset="0"/>
            </a:endParaRPr>
          </a:p>
        </p:txBody>
      </p:sp>
      <p:sp>
        <p:nvSpPr>
          <p:cNvPr id="3" name="Content Placeholder 2"/>
          <p:cNvSpPr>
            <a:spLocks noGrp="1"/>
          </p:cNvSpPr>
          <p:nvPr>
            <p:ph idx="1"/>
          </p:nvPr>
        </p:nvSpPr>
        <p:spPr>
          <a:xfrm>
            <a:off x="457200" y="1916832"/>
            <a:ext cx="8229600" cy="4525963"/>
          </a:xfrm>
        </p:spPr>
        <p:txBody>
          <a:bodyPr>
            <a:normAutofit lnSpcReduction="10000"/>
          </a:bodyPr>
          <a:lstStyle/>
          <a:p>
            <a:pPr marL="457200" indent="-457200">
              <a:spcAft>
                <a:spcPts val="600"/>
              </a:spcAft>
              <a:buFont typeface="Wingdings" panose="05000000000000000000" pitchFamily="2" charset="2"/>
              <a:buChar char="§"/>
            </a:pPr>
            <a:r>
              <a:rPr lang="en-GB" b="1" baseline="30000" dirty="0">
                <a:solidFill>
                  <a:srgbClr val="002060"/>
                </a:solidFill>
                <a:cs typeface="Arial" panose="020B0604020202020204" pitchFamily="34" charset="0"/>
              </a:rPr>
              <a:t>3 month follow-up</a:t>
            </a:r>
          </a:p>
          <a:p>
            <a:pPr marL="792000" lvl="4" indent="-457200">
              <a:spcAft>
                <a:spcPts val="400"/>
              </a:spcAft>
              <a:buFont typeface="Arial" panose="020B0604020202020204" pitchFamily="34" charset="0"/>
              <a:buChar char="•"/>
            </a:pPr>
            <a:r>
              <a:rPr lang="en-US" sz="2800" baseline="30000" dirty="0">
                <a:solidFill>
                  <a:srgbClr val="002060"/>
                </a:solidFill>
                <a:cs typeface="Arial" panose="020B0604020202020204" pitchFamily="34" charset="0"/>
              </a:rPr>
              <a:t>3 month follow-up </a:t>
            </a:r>
            <a:r>
              <a:rPr lang="en-US" sz="2800" baseline="30000" dirty="0" err="1">
                <a:solidFill>
                  <a:srgbClr val="002060"/>
                </a:solidFill>
                <a:cs typeface="Arial" panose="020B0604020202020204" pitchFamily="34" charset="0"/>
              </a:rPr>
              <a:t>eCRF</a:t>
            </a:r>
            <a:r>
              <a:rPr lang="en-US" sz="2800" baseline="30000" dirty="0">
                <a:solidFill>
                  <a:srgbClr val="002060"/>
                </a:solidFill>
                <a:cs typeface="Arial" panose="020B0604020202020204" pitchFamily="34" charset="0"/>
              </a:rPr>
              <a:t> </a:t>
            </a:r>
          </a:p>
          <a:p>
            <a:pPr marL="792000" lvl="2" indent="-457200">
              <a:spcAft>
                <a:spcPts val="400"/>
              </a:spcAft>
            </a:pPr>
            <a:r>
              <a:rPr lang="en-US" sz="2800" baseline="30000" dirty="0">
                <a:solidFill>
                  <a:srgbClr val="002060"/>
                </a:solidFill>
                <a:cs typeface="Arial" panose="020B0604020202020204" pitchFamily="34" charset="0"/>
              </a:rPr>
              <a:t>BP recorded </a:t>
            </a:r>
          </a:p>
          <a:p>
            <a:pPr marL="792000" lvl="2" indent="-457200">
              <a:spcAft>
                <a:spcPts val="400"/>
              </a:spcAft>
            </a:pPr>
            <a:r>
              <a:rPr lang="en-US" sz="2800" baseline="30000" dirty="0">
                <a:solidFill>
                  <a:srgbClr val="002060"/>
                </a:solidFill>
                <a:cs typeface="Arial" panose="020B0604020202020204" pitchFamily="34" charset="0"/>
              </a:rPr>
              <a:t>modified Montreal Cognitive assessment </a:t>
            </a:r>
          </a:p>
          <a:p>
            <a:pPr marL="792000" lvl="2" indent="-457200">
              <a:spcAft>
                <a:spcPts val="400"/>
              </a:spcAft>
            </a:pPr>
            <a:r>
              <a:rPr lang="en-US" sz="2800" baseline="30000" dirty="0">
                <a:solidFill>
                  <a:srgbClr val="002060"/>
                </a:solidFill>
                <a:cs typeface="Arial" panose="020B0604020202020204" pitchFamily="34" charset="0"/>
              </a:rPr>
              <a:t>EQ-5D questionnaire </a:t>
            </a:r>
          </a:p>
          <a:p>
            <a:pPr marL="792000" lvl="2" indent="-457200">
              <a:spcAft>
                <a:spcPts val="400"/>
              </a:spcAft>
            </a:pPr>
            <a:r>
              <a:rPr lang="en-US" sz="2800" baseline="30000" dirty="0">
                <a:solidFill>
                  <a:srgbClr val="002060"/>
                </a:solidFill>
                <a:cs typeface="Arial" panose="020B0604020202020204" pitchFamily="34" charset="0"/>
              </a:rPr>
              <a:t>home blood pressure acceptability questionnaire </a:t>
            </a:r>
          </a:p>
          <a:p>
            <a:pPr marL="792000" lvl="2" indent="-457200">
              <a:spcAft>
                <a:spcPts val="400"/>
              </a:spcAft>
            </a:pPr>
            <a:r>
              <a:rPr lang="en-US" sz="2800" baseline="30000" dirty="0">
                <a:solidFill>
                  <a:srgbClr val="002060"/>
                </a:solidFill>
                <a:cs typeface="Arial" panose="020B0604020202020204" pitchFamily="34" charset="0"/>
              </a:rPr>
              <a:t>24-hour ABPM</a:t>
            </a:r>
          </a:p>
          <a:p>
            <a:pPr marL="914400" lvl="2" indent="0">
              <a:buNone/>
            </a:pPr>
            <a:endParaRPr lang="en-US" sz="2000" baseline="30000" dirty="0">
              <a:solidFill>
                <a:srgbClr val="002060"/>
              </a:solidFill>
              <a:cs typeface="Arial" panose="020B0604020202020204" pitchFamily="34" charset="0"/>
            </a:endParaRPr>
          </a:p>
          <a:p>
            <a:pPr marL="457200" indent="-457200">
              <a:spcAft>
                <a:spcPts val="600"/>
              </a:spcAft>
              <a:buFont typeface="Wingdings" panose="05000000000000000000" pitchFamily="2" charset="2"/>
              <a:buChar char="§"/>
            </a:pPr>
            <a:r>
              <a:rPr lang="en-GB" b="1" baseline="30000" dirty="0">
                <a:solidFill>
                  <a:srgbClr val="002060"/>
                </a:solidFill>
                <a:cs typeface="Arial" panose="020B0604020202020204" pitchFamily="34" charset="0"/>
              </a:rPr>
              <a:t>12 month follow-up</a:t>
            </a:r>
          </a:p>
          <a:p>
            <a:pPr marL="792000" lvl="2" indent="-457200">
              <a:spcAft>
                <a:spcPts val="400"/>
              </a:spcAft>
            </a:pPr>
            <a:r>
              <a:rPr lang="en-US" sz="2800" baseline="30000" dirty="0">
                <a:solidFill>
                  <a:srgbClr val="002060"/>
                </a:solidFill>
                <a:cs typeface="Arial" panose="020B0604020202020204" pitchFamily="34" charset="0"/>
              </a:rPr>
              <a:t>12 month follow-up </a:t>
            </a:r>
            <a:r>
              <a:rPr lang="en-US" sz="2800" baseline="30000" dirty="0" err="1">
                <a:solidFill>
                  <a:srgbClr val="002060"/>
                </a:solidFill>
                <a:cs typeface="Arial" panose="020B0604020202020204" pitchFamily="34" charset="0"/>
              </a:rPr>
              <a:t>eCRF</a:t>
            </a:r>
            <a:r>
              <a:rPr lang="en-US" sz="2800" baseline="30000" dirty="0">
                <a:solidFill>
                  <a:srgbClr val="002060"/>
                </a:solidFill>
                <a:cs typeface="Arial" panose="020B0604020202020204" pitchFamily="34" charset="0"/>
              </a:rPr>
              <a:t> </a:t>
            </a:r>
          </a:p>
          <a:p>
            <a:pPr marL="792000" lvl="2" indent="-457200">
              <a:spcAft>
                <a:spcPts val="400"/>
              </a:spcAft>
            </a:pPr>
            <a:r>
              <a:rPr lang="en-US" sz="2800" baseline="30000" dirty="0">
                <a:solidFill>
                  <a:srgbClr val="002060"/>
                </a:solidFill>
                <a:cs typeface="Arial" panose="020B0604020202020204" pitchFamily="34" charset="0"/>
              </a:rPr>
              <a:t>As Above (minus: home blood pressure acceptability questionnaire)</a:t>
            </a:r>
          </a:p>
          <a:p>
            <a:pPr marL="792000" lvl="2" indent="-457200">
              <a:spcAft>
                <a:spcPts val="400"/>
              </a:spcAft>
            </a:pPr>
            <a:r>
              <a:rPr lang="en-US" sz="2800" baseline="30000" dirty="0">
                <a:solidFill>
                  <a:srgbClr val="002060"/>
                </a:solidFill>
                <a:cs typeface="Arial" panose="020B0604020202020204" pitchFamily="34" charset="0"/>
              </a:rPr>
              <a:t>MRI Scan</a:t>
            </a:r>
          </a:p>
          <a:p>
            <a:endParaRPr lang="en-GB" dirty="0"/>
          </a:p>
        </p:txBody>
      </p:sp>
      <p:pic>
        <p:nvPicPr>
          <p:cNvPr id="13" name="Picture 2" descr="Image result for electronic cr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3235" y="3789040"/>
            <a:ext cx="2228593" cy="139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2696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052736"/>
            <a:ext cx="8003232" cy="902047"/>
          </a:xfrm>
        </p:spPr>
        <p:txBody>
          <a:bodyPr>
            <a:normAutofit fontScale="90000"/>
          </a:bodyPr>
          <a:lstStyle/>
          <a:p>
            <a:r>
              <a:rPr lang="en-GB" b="1" kern="0" dirty="0">
                <a:solidFill>
                  <a:srgbClr val="12028C"/>
                </a:solidFill>
                <a:ea typeface="Arial Unicode MS" panose="020B0604020202020204" pitchFamily="34" charset="-128"/>
                <a:cs typeface="Arial" panose="020B0604020202020204" pitchFamily="34" charset="0"/>
              </a:rPr>
              <a:t>Questionnaires/Assessments</a:t>
            </a:r>
            <a:r>
              <a:rPr lang="en-GB" b="1" kern="0" dirty="0">
                <a:solidFill>
                  <a:srgbClr val="12028C"/>
                </a:solidFill>
                <a:latin typeface="Franklin Gothic Book" panose="020B0503020102020204" pitchFamily="34" charset="0"/>
                <a:ea typeface="Arial" charset="0"/>
                <a:cs typeface="Arial" charset="0"/>
              </a:rPr>
              <a:t/>
            </a:r>
            <a:br>
              <a:rPr lang="en-GB" b="1" kern="0" dirty="0">
                <a:solidFill>
                  <a:srgbClr val="12028C"/>
                </a:solidFill>
                <a:latin typeface="Franklin Gothic Book" panose="020B0503020102020204" pitchFamily="34" charset="0"/>
                <a:ea typeface="Arial" charset="0"/>
                <a:cs typeface="Arial" charset="0"/>
              </a:rPr>
            </a:br>
            <a:endParaRPr lang="en-GB" dirty="0"/>
          </a:p>
        </p:txBody>
      </p:sp>
      <p:sp>
        <p:nvSpPr>
          <p:cNvPr id="3" name="Content Placeholder 2"/>
          <p:cNvSpPr>
            <a:spLocks noGrp="1"/>
          </p:cNvSpPr>
          <p:nvPr>
            <p:ph idx="1"/>
          </p:nvPr>
        </p:nvSpPr>
        <p:spPr>
          <a:xfrm>
            <a:off x="222995" y="1927373"/>
            <a:ext cx="8229600" cy="4525963"/>
          </a:xfrm>
        </p:spPr>
        <p:txBody>
          <a:bodyPr/>
          <a:lstStyle/>
          <a:p>
            <a:pPr>
              <a:spcBef>
                <a:spcPts val="600"/>
              </a:spcBef>
              <a:spcAft>
                <a:spcPts val="600"/>
              </a:spcAft>
              <a:buFont typeface="Wingdings" panose="05000000000000000000" pitchFamily="2" charset="2"/>
              <a:buChar char="§"/>
            </a:pPr>
            <a:r>
              <a:rPr lang="en-GB" altLang="en-US" sz="2800" dirty="0">
                <a:solidFill>
                  <a:srgbClr val="002060"/>
                </a:solidFill>
                <a:ea typeface="ＭＳ Ｐゴシック" pitchFamily="34" charset="-128"/>
                <a:cs typeface="Arial" panose="020B0604020202020204" pitchFamily="34" charset="0"/>
              </a:rPr>
              <a:t>Cognitive Assessment</a:t>
            </a:r>
          </a:p>
          <a:p>
            <a:pPr marL="0" indent="0">
              <a:spcBef>
                <a:spcPts val="600"/>
              </a:spcBef>
              <a:spcAft>
                <a:spcPts val="600"/>
              </a:spcAft>
              <a:buNone/>
            </a:pPr>
            <a:endParaRPr lang="en-GB" altLang="en-US" sz="2800" dirty="0">
              <a:solidFill>
                <a:srgbClr val="002060"/>
              </a:solidFill>
              <a:ea typeface="ＭＳ Ｐゴシック" pitchFamily="34" charset="-128"/>
              <a:cs typeface="Arial" panose="020B0604020202020204" pitchFamily="34" charset="0"/>
            </a:endParaRPr>
          </a:p>
          <a:p>
            <a:pPr>
              <a:spcBef>
                <a:spcPts val="600"/>
              </a:spcBef>
              <a:spcAft>
                <a:spcPts val="600"/>
              </a:spcAft>
              <a:buFont typeface="Wingdings" panose="05000000000000000000" pitchFamily="2" charset="2"/>
              <a:buChar char="§"/>
            </a:pPr>
            <a:r>
              <a:rPr lang="en-GB" altLang="en-US" sz="2800" dirty="0">
                <a:solidFill>
                  <a:srgbClr val="002060"/>
                </a:solidFill>
                <a:ea typeface="ＭＳ Ｐゴシック" pitchFamily="34" charset="-128"/>
                <a:cs typeface="Arial" panose="020B0604020202020204" pitchFamily="34" charset="0"/>
              </a:rPr>
              <a:t>EQ-5D</a:t>
            </a:r>
          </a:p>
          <a:p>
            <a:pPr lvl="1">
              <a:spcBef>
                <a:spcPts val="600"/>
              </a:spcBef>
              <a:spcAft>
                <a:spcPts val="600"/>
              </a:spcAft>
              <a:buFont typeface="Arial" panose="020B0604020202020204" pitchFamily="34" charset="0"/>
              <a:buChar char="•"/>
            </a:pPr>
            <a:r>
              <a:rPr lang="en-GB" altLang="en-US" sz="2000" dirty="0">
                <a:solidFill>
                  <a:srgbClr val="002060"/>
                </a:solidFill>
                <a:ea typeface="ＭＳ Ｐゴシック" pitchFamily="34" charset="-128"/>
                <a:cs typeface="Arial" panose="020B0604020202020204" pitchFamily="34" charset="0"/>
              </a:rPr>
              <a:t>Standardised instrument for use as a measure of health outcome</a:t>
            </a:r>
          </a:p>
          <a:p>
            <a:pPr lvl="1">
              <a:spcBef>
                <a:spcPts val="600"/>
              </a:spcBef>
              <a:spcAft>
                <a:spcPts val="600"/>
              </a:spcAft>
              <a:buFont typeface="Arial" panose="020B0604020202020204" pitchFamily="34" charset="0"/>
              <a:buChar char="•"/>
            </a:pPr>
            <a:r>
              <a:rPr lang="en-GB" altLang="en-US" sz="2000" dirty="0">
                <a:solidFill>
                  <a:srgbClr val="002060"/>
                </a:solidFill>
                <a:ea typeface="ＭＳ Ｐゴシック" pitchFamily="34" charset="-128"/>
                <a:cs typeface="Arial" panose="020B0604020202020204" pitchFamily="34" charset="0"/>
              </a:rPr>
              <a:t>Two pages </a:t>
            </a:r>
          </a:p>
          <a:p>
            <a:pPr lvl="1">
              <a:spcBef>
                <a:spcPts val="600"/>
              </a:spcBef>
              <a:spcAft>
                <a:spcPts val="600"/>
              </a:spcAft>
              <a:buFont typeface="Arial" panose="020B0604020202020204" pitchFamily="34" charset="0"/>
              <a:buChar char="•"/>
            </a:pPr>
            <a:r>
              <a:rPr lang="en-GB" altLang="en-US" sz="2000" dirty="0">
                <a:solidFill>
                  <a:srgbClr val="002060"/>
                </a:solidFill>
                <a:ea typeface="ＭＳ Ｐゴシック" pitchFamily="34" charset="-128"/>
                <a:cs typeface="Arial" panose="020B0604020202020204" pitchFamily="34" charset="0"/>
              </a:rPr>
              <a:t>EQ-5D descriptive system</a:t>
            </a:r>
          </a:p>
          <a:p>
            <a:pPr lvl="1">
              <a:spcBef>
                <a:spcPts val="600"/>
              </a:spcBef>
              <a:spcAft>
                <a:spcPts val="600"/>
              </a:spcAft>
              <a:buFont typeface="Arial" panose="020B0604020202020204" pitchFamily="34" charset="0"/>
              <a:buChar char="•"/>
            </a:pPr>
            <a:r>
              <a:rPr lang="en-GB" altLang="en-US" sz="2000" dirty="0">
                <a:solidFill>
                  <a:srgbClr val="002060"/>
                </a:solidFill>
                <a:ea typeface="ＭＳ Ｐゴシック" pitchFamily="34" charset="-128"/>
                <a:cs typeface="Arial" panose="020B0604020202020204" pitchFamily="34" charset="0"/>
              </a:rPr>
              <a:t>EQ visual analogue scale</a:t>
            </a:r>
          </a:p>
          <a:p>
            <a:pPr marL="0" indent="0">
              <a:buNone/>
            </a:pPr>
            <a:endParaRPr lang="en-GB" dirty="0"/>
          </a:p>
        </p:txBody>
      </p:sp>
    </p:spTree>
    <p:extLst>
      <p:ext uri="{BB962C8B-B14F-4D97-AF65-F5344CB8AC3E}">
        <p14:creationId xmlns:p14="http://schemas.microsoft.com/office/powerpoint/2010/main" val="1313142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052736"/>
            <a:ext cx="8003232" cy="902047"/>
          </a:xfrm>
        </p:spPr>
        <p:txBody>
          <a:bodyPr>
            <a:normAutofit fontScale="90000"/>
          </a:bodyPr>
          <a:lstStyle/>
          <a:p>
            <a:r>
              <a:rPr lang="en-GB" b="1" kern="0" dirty="0">
                <a:solidFill>
                  <a:srgbClr val="12028C"/>
                </a:solidFill>
                <a:ea typeface="Arial Unicode MS" panose="020B0604020202020204" pitchFamily="34" charset="-128"/>
                <a:cs typeface="Arial" panose="020B0604020202020204" pitchFamily="34" charset="0"/>
              </a:rPr>
              <a:t>MRI</a:t>
            </a:r>
            <a:r>
              <a:rPr lang="en-GB" b="1" baseline="30000" dirty="0">
                <a:solidFill>
                  <a:srgbClr val="12028C"/>
                </a:solidFill>
                <a:latin typeface="Franklin Gothic Book" panose="020B0503020102020204" pitchFamily="34" charset="0"/>
                <a:ea typeface="Arial" charset="0"/>
                <a:cs typeface="Arial" charset="0"/>
              </a:rPr>
              <a:t/>
            </a:r>
            <a:br>
              <a:rPr lang="en-GB" b="1" baseline="30000" dirty="0">
                <a:solidFill>
                  <a:srgbClr val="12028C"/>
                </a:solidFill>
                <a:latin typeface="Franklin Gothic Book" panose="020B0503020102020204" pitchFamily="34" charset="0"/>
                <a:ea typeface="Arial" charset="0"/>
                <a:cs typeface="Arial" charset="0"/>
              </a:rPr>
            </a:br>
            <a:endParaRPr lang="en-GB" dirty="0"/>
          </a:p>
        </p:txBody>
      </p:sp>
      <p:sp>
        <p:nvSpPr>
          <p:cNvPr id="3" name="Content Placeholder 2"/>
          <p:cNvSpPr>
            <a:spLocks noGrp="1"/>
          </p:cNvSpPr>
          <p:nvPr>
            <p:ph idx="1"/>
          </p:nvPr>
        </p:nvSpPr>
        <p:spPr>
          <a:xfrm>
            <a:off x="457200" y="1916832"/>
            <a:ext cx="8229600" cy="4525963"/>
          </a:xfrm>
        </p:spPr>
        <p:txBody>
          <a:bodyPr/>
          <a:lstStyle/>
          <a:p>
            <a:pPr indent="-457200">
              <a:lnSpc>
                <a:spcPct val="200000"/>
              </a:lnSpc>
              <a:buFont typeface="Wingdings" panose="05000000000000000000" pitchFamily="2" charset="2"/>
              <a:buChar char="§"/>
            </a:pPr>
            <a:r>
              <a:rPr lang="en-GB" sz="4400" baseline="30000" dirty="0">
                <a:solidFill>
                  <a:srgbClr val="002060"/>
                </a:solidFill>
                <a:cs typeface="Arial" panose="020B0604020202020204" pitchFamily="34" charset="0"/>
              </a:rPr>
              <a:t>Outcomes </a:t>
            </a:r>
          </a:p>
          <a:p>
            <a:pPr indent="-457200">
              <a:lnSpc>
                <a:spcPct val="200000"/>
              </a:lnSpc>
              <a:buFont typeface="Wingdings" panose="05000000000000000000" pitchFamily="2" charset="2"/>
              <a:buChar char="§"/>
            </a:pPr>
            <a:r>
              <a:rPr lang="en-GB" sz="4400" baseline="30000" dirty="0">
                <a:solidFill>
                  <a:srgbClr val="002060"/>
                </a:solidFill>
                <a:cs typeface="Arial" panose="020B0604020202020204" pitchFamily="34" charset="0"/>
              </a:rPr>
              <a:t>MRI Protocol</a:t>
            </a:r>
          </a:p>
          <a:p>
            <a:pPr indent="-457200">
              <a:lnSpc>
                <a:spcPct val="200000"/>
              </a:lnSpc>
              <a:buFont typeface="Wingdings" panose="05000000000000000000" pitchFamily="2" charset="2"/>
              <a:buChar char="§"/>
            </a:pPr>
            <a:r>
              <a:rPr lang="en-GB" sz="4400" baseline="30000" dirty="0">
                <a:solidFill>
                  <a:srgbClr val="002060"/>
                </a:solidFill>
                <a:cs typeface="Arial" panose="020B0604020202020204" pitchFamily="34" charset="0"/>
              </a:rPr>
              <a:t>Sequences</a:t>
            </a:r>
          </a:p>
          <a:p>
            <a:pPr indent="-457200">
              <a:lnSpc>
                <a:spcPct val="200000"/>
              </a:lnSpc>
              <a:buFont typeface="Wingdings" panose="05000000000000000000" pitchFamily="2" charset="2"/>
              <a:buChar char="§"/>
            </a:pPr>
            <a:r>
              <a:rPr lang="en-GB" sz="4400" baseline="30000" dirty="0">
                <a:solidFill>
                  <a:srgbClr val="002060"/>
                </a:solidFill>
                <a:cs typeface="Arial" panose="020B0604020202020204" pitchFamily="34" charset="0"/>
              </a:rPr>
              <a:t>MRI imaging upload and transfer</a:t>
            </a:r>
          </a:p>
          <a:p>
            <a:endParaRPr lang="en-GB" dirty="0"/>
          </a:p>
        </p:txBody>
      </p:sp>
      <p:pic>
        <p:nvPicPr>
          <p:cNvPr id="13" name="Picture 2" descr="Image result for MRI sc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276872"/>
            <a:ext cx="4013161" cy="269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310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12658"/>
            <a:ext cx="8820472" cy="4525963"/>
          </a:xfrm>
        </p:spPr>
        <p:txBody>
          <a:bodyPr/>
          <a:lstStyle/>
          <a:p>
            <a:pPr marL="0" indent="0">
              <a:buNone/>
            </a:pPr>
            <a:endParaRPr lang="en-GB" dirty="0">
              <a:latin typeface="Arial" panose="020B0604020202020204" pitchFamily="34" charset="0"/>
              <a:cs typeface="Arial" panose="020B0604020202020204" pitchFamily="34" charset="0"/>
            </a:endParaRPr>
          </a:p>
          <a:p>
            <a:pPr marL="0" lvl="0" indent="-571500">
              <a:buFont typeface="Wingdings" panose="05000000000000000000" pitchFamily="2" charset="2"/>
              <a:buChar char="§"/>
            </a:pPr>
            <a:r>
              <a:rPr lang="en-US" sz="3600" b="1" dirty="0">
                <a:solidFill>
                  <a:srgbClr val="002060"/>
                </a:solidFill>
                <a:cs typeface="Arial" panose="020B0604020202020204" pitchFamily="34" charset="0"/>
              </a:rPr>
              <a:t>Outcomes</a:t>
            </a:r>
          </a:p>
          <a:p>
            <a:pPr marL="792000" lvl="0" indent="-457200"/>
            <a:endParaRPr lang="en-US" sz="800" dirty="0">
              <a:solidFill>
                <a:srgbClr val="002060"/>
              </a:solidFill>
              <a:cs typeface="Arial" panose="020B0604020202020204" pitchFamily="34" charset="0"/>
            </a:endParaRPr>
          </a:p>
          <a:p>
            <a:pPr marL="792000" lvl="0" indent="-457200"/>
            <a:r>
              <a:rPr lang="en-US" sz="3000" dirty="0">
                <a:solidFill>
                  <a:srgbClr val="002060"/>
                </a:solidFill>
                <a:cs typeface="Arial" panose="020B0604020202020204" pitchFamily="34" charset="0"/>
              </a:rPr>
              <a:t>change in white matter </a:t>
            </a:r>
            <a:r>
              <a:rPr lang="en-US" sz="3000" dirty="0" err="1">
                <a:solidFill>
                  <a:srgbClr val="002060"/>
                </a:solidFill>
                <a:cs typeface="Arial" panose="020B0604020202020204" pitchFamily="34" charset="0"/>
              </a:rPr>
              <a:t>hyperintensity</a:t>
            </a:r>
            <a:r>
              <a:rPr lang="en-US" sz="3000" dirty="0">
                <a:solidFill>
                  <a:srgbClr val="002060"/>
                </a:solidFill>
                <a:cs typeface="Arial" panose="020B0604020202020204" pitchFamily="34" charset="0"/>
              </a:rPr>
              <a:t> volume</a:t>
            </a:r>
            <a:endParaRPr lang="en-GB" sz="3000" dirty="0">
              <a:solidFill>
                <a:srgbClr val="002060"/>
              </a:solidFill>
              <a:cs typeface="Arial" panose="020B0604020202020204" pitchFamily="34" charset="0"/>
            </a:endParaRPr>
          </a:p>
          <a:p>
            <a:pPr marL="792000" lvl="0" indent="-457200"/>
            <a:r>
              <a:rPr lang="en-US" sz="3000" dirty="0">
                <a:solidFill>
                  <a:srgbClr val="002060"/>
                </a:solidFill>
                <a:cs typeface="Arial" panose="020B0604020202020204" pitchFamily="34" charset="0"/>
              </a:rPr>
              <a:t>change in white matter microstructure (DTI)</a:t>
            </a:r>
            <a:endParaRPr lang="en-GB" sz="3000" dirty="0">
              <a:solidFill>
                <a:srgbClr val="002060"/>
              </a:solidFill>
              <a:cs typeface="Arial" panose="020B0604020202020204" pitchFamily="34" charset="0"/>
            </a:endParaRPr>
          </a:p>
          <a:p>
            <a:pPr marL="792000" lvl="0" indent="-457200"/>
            <a:r>
              <a:rPr lang="en-US" sz="3000" dirty="0">
                <a:solidFill>
                  <a:srgbClr val="002060"/>
                </a:solidFill>
                <a:cs typeface="Arial" panose="020B0604020202020204" pitchFamily="34" charset="0"/>
              </a:rPr>
              <a:t>change in the number of CMBs</a:t>
            </a:r>
            <a:endParaRPr lang="en-GB" sz="3000" dirty="0">
              <a:solidFill>
                <a:srgbClr val="002060"/>
              </a:solidFill>
              <a:cs typeface="Arial" panose="020B0604020202020204" pitchFamily="34" charset="0"/>
            </a:endParaRPr>
          </a:p>
          <a:p>
            <a:pPr marL="792000" lvl="0" indent="-457200"/>
            <a:r>
              <a:rPr lang="en-US" sz="3000" dirty="0">
                <a:solidFill>
                  <a:srgbClr val="002060"/>
                </a:solidFill>
                <a:cs typeface="Arial" panose="020B0604020202020204" pitchFamily="34" charset="0"/>
              </a:rPr>
              <a:t>change in cerebral atrophy</a:t>
            </a:r>
            <a:endParaRPr lang="en-GB" sz="3000" dirty="0">
              <a:solidFill>
                <a:srgbClr val="002060"/>
              </a:solidFill>
              <a:cs typeface="Arial" panose="020B0604020202020204" pitchFamily="34" charset="0"/>
            </a:endParaRPr>
          </a:p>
          <a:p>
            <a:endParaRPr lang="en-GB" dirty="0"/>
          </a:p>
        </p:txBody>
      </p:sp>
      <p:sp>
        <p:nvSpPr>
          <p:cNvPr id="13" name="Title 1"/>
          <p:cNvSpPr>
            <a:spLocks noGrp="1"/>
          </p:cNvSpPr>
          <p:nvPr>
            <p:ph type="title"/>
          </p:nvPr>
        </p:nvSpPr>
        <p:spPr>
          <a:xfrm>
            <a:off x="684213" y="981075"/>
            <a:ext cx="8002587" cy="901700"/>
          </a:xfrm>
        </p:spPr>
        <p:txBody>
          <a:bodyPr>
            <a:normAutofit fontScale="90000"/>
          </a:bodyPr>
          <a:lstStyle/>
          <a:p>
            <a:r>
              <a:rPr lang="en-GB" b="1" kern="0" dirty="0">
                <a:solidFill>
                  <a:srgbClr val="12028C"/>
                </a:solidFill>
                <a:ea typeface="Arial Unicode MS" panose="020B0604020202020204" pitchFamily="34" charset="-128"/>
                <a:cs typeface="Arial" panose="020B0604020202020204" pitchFamily="34" charset="0"/>
              </a:rPr>
              <a:t>MRI</a:t>
            </a:r>
            <a:r>
              <a:rPr lang="en-GB" b="1" baseline="30000" dirty="0">
                <a:solidFill>
                  <a:srgbClr val="12028C"/>
                </a:solidFill>
                <a:latin typeface="Arial" panose="020B0604020202020204" pitchFamily="34" charset="0"/>
                <a:ea typeface="Arial" charset="0"/>
                <a:cs typeface="Arial" panose="020B0604020202020204" pitchFamily="34" charset="0"/>
              </a:rPr>
              <a:t/>
            </a:r>
            <a:br>
              <a:rPr lang="en-GB" b="1" baseline="30000" dirty="0">
                <a:solidFill>
                  <a:srgbClr val="12028C"/>
                </a:solidFill>
                <a:latin typeface="Arial" panose="020B0604020202020204" pitchFamily="34" charset="0"/>
                <a:ea typeface="Arial"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14" name="Picture 6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3434" y="4293096"/>
            <a:ext cx="3337038" cy="236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3107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980727"/>
            <a:ext cx="8003232" cy="902047"/>
          </a:xfrm>
        </p:spPr>
        <p:txBody>
          <a:bodyPr/>
          <a:lstStyle/>
          <a:p>
            <a:r>
              <a:rPr lang="en-GB" b="1" kern="0" dirty="0">
                <a:solidFill>
                  <a:srgbClr val="12028C"/>
                </a:solidFill>
                <a:ea typeface="Arial Unicode MS" panose="020B0604020202020204" pitchFamily="34" charset="-128"/>
                <a:cs typeface="Arial" panose="020B0604020202020204" pitchFamily="34" charset="0"/>
              </a:rPr>
              <a:t>MRI</a:t>
            </a:r>
            <a:endParaRPr lang="en-GB" dirty="0">
              <a:cs typeface="Arial" panose="020B0604020202020204" pitchFamily="34" charset="0"/>
            </a:endParaRPr>
          </a:p>
        </p:txBody>
      </p:sp>
      <p:sp>
        <p:nvSpPr>
          <p:cNvPr id="3" name="Content Placeholder 2"/>
          <p:cNvSpPr>
            <a:spLocks noGrp="1"/>
          </p:cNvSpPr>
          <p:nvPr>
            <p:ph idx="1"/>
          </p:nvPr>
        </p:nvSpPr>
        <p:spPr>
          <a:xfrm>
            <a:off x="454343" y="2121487"/>
            <a:ext cx="8435280" cy="4536503"/>
          </a:xfrm>
        </p:spPr>
        <p:txBody>
          <a:bodyPr/>
          <a:lstStyle/>
          <a:p>
            <a:pPr marL="0" lvl="0" indent="-571500">
              <a:buFont typeface="Wingdings" panose="05000000000000000000" pitchFamily="2" charset="2"/>
              <a:buChar char="§"/>
            </a:pPr>
            <a:r>
              <a:rPr lang="en-GB" b="1" dirty="0">
                <a:solidFill>
                  <a:srgbClr val="002060"/>
                </a:solidFill>
                <a:cs typeface="Arial" panose="020B0604020202020204" pitchFamily="34" charset="0"/>
              </a:rPr>
              <a:t>MRI Protocol and Manual</a:t>
            </a:r>
          </a:p>
          <a:p>
            <a:pPr marL="792000" lvl="0" indent="-457200">
              <a:lnSpc>
                <a:spcPct val="150000"/>
              </a:lnSpc>
            </a:pPr>
            <a:r>
              <a:rPr lang="en-GB" sz="2800" dirty="0">
                <a:solidFill>
                  <a:srgbClr val="002060"/>
                </a:solidFill>
                <a:cs typeface="Arial" panose="020B0604020202020204" pitchFamily="34" charset="0"/>
              </a:rPr>
              <a:t>For major MRI scanner manufacturer (Siemens, GE Philips)</a:t>
            </a:r>
          </a:p>
          <a:p>
            <a:pPr marL="792000" lvl="0" indent="-457200">
              <a:lnSpc>
                <a:spcPct val="150000"/>
              </a:lnSpc>
            </a:pPr>
            <a:r>
              <a:rPr lang="en-GB" sz="2800" dirty="0">
                <a:solidFill>
                  <a:srgbClr val="002060"/>
                </a:solidFill>
                <a:cs typeface="Arial" panose="020B0604020202020204" pitchFamily="34" charset="0"/>
              </a:rPr>
              <a:t>Manual: how to upload a scan</a:t>
            </a:r>
            <a:endParaRPr lang="en-GB" sz="2800" baseline="30000" dirty="0">
              <a:solidFill>
                <a:srgbClr val="002060"/>
              </a:solidFill>
              <a:cs typeface="Arial" panose="020B0604020202020204" pitchFamily="34" charset="0"/>
            </a:endParaRPr>
          </a:p>
        </p:txBody>
      </p:sp>
    </p:spTree>
    <p:extLst>
      <p:ext uri="{BB962C8B-B14F-4D97-AF65-F5344CB8AC3E}">
        <p14:creationId xmlns:p14="http://schemas.microsoft.com/office/powerpoint/2010/main" val="3044310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8759"/>
            <a:ext cx="8229600" cy="4919231"/>
          </a:xfrm>
        </p:spPr>
        <p:txBody>
          <a:bodyPr>
            <a:normAutofit lnSpcReduction="10000"/>
          </a:bodyPr>
          <a:lstStyle/>
          <a:p>
            <a:pPr marL="457200" indent="-457200">
              <a:spcBef>
                <a:spcPts val="500"/>
              </a:spcBef>
              <a:buFont typeface="Wingdings" panose="05000000000000000000" pitchFamily="2" charset="2"/>
              <a:buChar char="§"/>
            </a:pPr>
            <a:r>
              <a:rPr lang="en-GB" b="1" dirty="0">
                <a:solidFill>
                  <a:srgbClr val="002060"/>
                </a:solidFill>
                <a:cs typeface="Arial" panose="020B0604020202020204" pitchFamily="34" charset="0"/>
              </a:rPr>
              <a:t>Sequences</a:t>
            </a:r>
          </a:p>
          <a:p>
            <a:pPr marL="914400" lvl="1" indent="-457200">
              <a:lnSpc>
                <a:spcPct val="110000"/>
              </a:lnSpc>
              <a:buFont typeface="+mj-lt"/>
              <a:buAutoNum type="arabicPeriod"/>
            </a:pPr>
            <a:r>
              <a:rPr lang="en-US" dirty="0">
                <a:solidFill>
                  <a:srgbClr val="002060"/>
                </a:solidFill>
                <a:cs typeface="Arial" panose="020B0604020202020204" pitchFamily="34" charset="0"/>
              </a:rPr>
              <a:t>3D T1                        	  </a:t>
            </a:r>
          </a:p>
          <a:p>
            <a:pPr marL="914400" lvl="1" indent="-457200">
              <a:lnSpc>
                <a:spcPct val="110000"/>
              </a:lnSpc>
              <a:buFont typeface="+mj-lt"/>
              <a:buAutoNum type="arabicPeriod"/>
            </a:pPr>
            <a:r>
              <a:rPr lang="en-US" dirty="0">
                <a:solidFill>
                  <a:srgbClr val="002060"/>
                </a:solidFill>
                <a:cs typeface="Arial" panose="020B0604020202020204" pitchFamily="34" charset="0"/>
              </a:rPr>
              <a:t>3D FLAIR                    </a:t>
            </a:r>
          </a:p>
          <a:p>
            <a:pPr marL="914400" lvl="1" indent="-457200">
              <a:lnSpc>
                <a:spcPct val="110000"/>
              </a:lnSpc>
              <a:buFont typeface="+mj-lt"/>
              <a:buAutoNum type="arabicPeriod"/>
            </a:pPr>
            <a:r>
              <a:rPr lang="en-US" dirty="0">
                <a:solidFill>
                  <a:srgbClr val="002060"/>
                </a:solidFill>
                <a:cs typeface="Arial" panose="020B0604020202020204" pitchFamily="34" charset="0"/>
              </a:rPr>
              <a:t>DTI (simplified)	   	 </a:t>
            </a:r>
          </a:p>
          <a:p>
            <a:pPr marL="914400" lvl="1" indent="-457200">
              <a:lnSpc>
                <a:spcPct val="110000"/>
              </a:lnSpc>
              <a:buFont typeface="+mj-lt"/>
              <a:buAutoNum type="arabicPeriod"/>
            </a:pPr>
            <a:r>
              <a:rPr lang="en-US" dirty="0">
                <a:solidFill>
                  <a:srgbClr val="002060"/>
                </a:solidFill>
                <a:cs typeface="Arial" panose="020B0604020202020204" pitchFamily="34" charset="0"/>
              </a:rPr>
              <a:t>3D SWI                         </a:t>
            </a:r>
          </a:p>
          <a:p>
            <a:pPr marL="914400" lvl="1" indent="-457200">
              <a:lnSpc>
                <a:spcPct val="110000"/>
              </a:lnSpc>
              <a:buFont typeface="+mj-lt"/>
              <a:buAutoNum type="arabicPeriod"/>
            </a:pPr>
            <a:r>
              <a:rPr lang="en-US" dirty="0">
                <a:solidFill>
                  <a:srgbClr val="002060"/>
                </a:solidFill>
                <a:cs typeface="Arial" panose="020B0604020202020204" pitchFamily="34" charset="0"/>
              </a:rPr>
              <a:t>Axial T2                       </a:t>
            </a:r>
            <a:endParaRPr lang="en-GB" baseline="30000" dirty="0">
              <a:solidFill>
                <a:srgbClr val="002060"/>
              </a:solidFill>
              <a:cs typeface="Arial" panose="020B0604020202020204" pitchFamily="34" charset="0"/>
            </a:endParaRPr>
          </a:p>
          <a:p>
            <a:pPr marL="914400" lvl="1" indent="-457200">
              <a:buFont typeface="+mj-lt"/>
              <a:buAutoNum type="arabicPeriod"/>
            </a:pPr>
            <a:endParaRPr lang="en-GB" sz="2800" b="1" baseline="30000" dirty="0">
              <a:solidFill>
                <a:srgbClr val="002060"/>
              </a:solidFill>
              <a:cs typeface="Arial" panose="020B0604020202020204" pitchFamily="34" charset="0"/>
            </a:endParaRPr>
          </a:p>
          <a:p>
            <a:pPr marL="914400" lvl="3" indent="-457200">
              <a:buFont typeface="Arial" panose="020B0604020202020204" pitchFamily="34" charset="0"/>
              <a:buChar char="•"/>
            </a:pPr>
            <a:endParaRPr lang="en-GB" sz="2800" dirty="0">
              <a:solidFill>
                <a:srgbClr val="002060"/>
              </a:solidFill>
              <a:cs typeface="Arial" panose="020B0604020202020204" pitchFamily="34" charset="0"/>
            </a:endParaRPr>
          </a:p>
          <a:p>
            <a:pPr marL="914400" lvl="3" indent="-457200">
              <a:buFont typeface="Arial" panose="020B0604020202020204" pitchFamily="34" charset="0"/>
              <a:buChar char="•"/>
            </a:pPr>
            <a:r>
              <a:rPr lang="en-GB" sz="2800" dirty="0">
                <a:solidFill>
                  <a:srgbClr val="002060"/>
                </a:solidFill>
                <a:cs typeface="Arial" panose="020B0604020202020204" pitchFamily="34" charset="0"/>
              </a:rPr>
              <a:t>Optional: Arterial Spin labelling    (5min)</a:t>
            </a:r>
          </a:p>
          <a:p>
            <a:pPr marL="2743200" lvl="8" indent="0">
              <a:buNone/>
            </a:pPr>
            <a:r>
              <a:rPr lang="en-GB" sz="2800" dirty="0">
                <a:solidFill>
                  <a:srgbClr val="002060"/>
                </a:solidFill>
                <a:cs typeface="Arial" panose="020B0604020202020204" pitchFamily="34" charset="0"/>
              </a:rPr>
              <a:t>			    Total: 27min</a:t>
            </a:r>
          </a:p>
        </p:txBody>
      </p:sp>
      <p:sp>
        <p:nvSpPr>
          <p:cNvPr id="13" name="Title 1"/>
          <p:cNvSpPr txBox="1">
            <a:spLocks/>
          </p:cNvSpPr>
          <p:nvPr/>
        </p:nvSpPr>
        <p:spPr>
          <a:xfrm>
            <a:off x="683568" y="836712"/>
            <a:ext cx="8003232" cy="9020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kern="0" dirty="0">
                <a:solidFill>
                  <a:srgbClr val="12028C"/>
                </a:solidFill>
                <a:ea typeface="Arial Unicode MS" panose="020B0604020202020204" pitchFamily="34" charset="-128"/>
                <a:cs typeface="Arial" panose="020B0604020202020204" pitchFamily="34" charset="0"/>
              </a:rPr>
              <a:t>MRI protocol </a:t>
            </a:r>
            <a:endParaRPr lang="en-GB" dirty="0">
              <a:cs typeface="Arial" panose="020B0604020202020204" pitchFamily="34" charset="0"/>
            </a:endParaRPr>
          </a:p>
        </p:txBody>
      </p:sp>
      <p:sp>
        <p:nvSpPr>
          <p:cNvPr id="14" name="TextBox 13"/>
          <p:cNvSpPr txBox="1"/>
          <p:nvPr/>
        </p:nvSpPr>
        <p:spPr>
          <a:xfrm>
            <a:off x="6263070" y="2261806"/>
            <a:ext cx="2668924" cy="3126497"/>
          </a:xfrm>
          <a:prstGeom prst="rect">
            <a:avLst/>
          </a:prstGeom>
          <a:noFill/>
        </p:spPr>
        <p:txBody>
          <a:bodyPr wrap="square" rtlCol="0">
            <a:spAutoFit/>
          </a:bodyPr>
          <a:lstStyle/>
          <a:p>
            <a:pPr>
              <a:spcBef>
                <a:spcPts val="600"/>
              </a:spcBef>
            </a:pPr>
            <a:r>
              <a:rPr lang="en-GB" sz="2800" dirty="0">
                <a:solidFill>
                  <a:srgbClr val="002060"/>
                </a:solidFill>
                <a:latin typeface="Franklin Gothic Book" panose="020B0503020102020204" pitchFamily="34" charset="0"/>
              </a:rPr>
              <a:t>(5min)</a:t>
            </a:r>
          </a:p>
          <a:p>
            <a:pPr>
              <a:spcBef>
                <a:spcPts val="600"/>
              </a:spcBef>
            </a:pPr>
            <a:r>
              <a:rPr lang="en-GB" sz="2800" dirty="0">
                <a:solidFill>
                  <a:srgbClr val="002060"/>
                </a:solidFill>
                <a:latin typeface="Franklin Gothic Book" panose="020B0503020102020204" pitchFamily="34" charset="0"/>
              </a:rPr>
              <a:t>(5min)</a:t>
            </a:r>
          </a:p>
          <a:p>
            <a:pPr>
              <a:spcBef>
                <a:spcPts val="600"/>
              </a:spcBef>
            </a:pPr>
            <a:r>
              <a:rPr lang="en-GB" sz="2800" dirty="0">
                <a:solidFill>
                  <a:srgbClr val="002060"/>
                </a:solidFill>
                <a:latin typeface="Franklin Gothic Book" panose="020B0503020102020204" pitchFamily="34" charset="0"/>
              </a:rPr>
              <a:t>(5min)</a:t>
            </a:r>
          </a:p>
          <a:p>
            <a:pPr>
              <a:spcBef>
                <a:spcPts val="600"/>
              </a:spcBef>
            </a:pPr>
            <a:r>
              <a:rPr lang="en-GB" sz="2800" dirty="0">
                <a:solidFill>
                  <a:srgbClr val="002060"/>
                </a:solidFill>
                <a:latin typeface="Franklin Gothic Book" panose="020B0503020102020204" pitchFamily="34" charset="0"/>
              </a:rPr>
              <a:t>(5min)</a:t>
            </a:r>
          </a:p>
          <a:p>
            <a:pPr>
              <a:spcBef>
                <a:spcPts val="600"/>
              </a:spcBef>
            </a:pPr>
            <a:r>
              <a:rPr lang="en-GB" sz="2800" dirty="0">
                <a:solidFill>
                  <a:srgbClr val="002060"/>
                </a:solidFill>
                <a:latin typeface="Franklin Gothic Book" panose="020B0503020102020204" pitchFamily="34" charset="0"/>
              </a:rPr>
              <a:t>(2min)</a:t>
            </a:r>
          </a:p>
          <a:p>
            <a:pPr>
              <a:spcBef>
                <a:spcPts val="600"/>
              </a:spcBef>
            </a:pPr>
            <a:r>
              <a:rPr lang="en-GB" sz="2800" b="1" dirty="0">
                <a:solidFill>
                  <a:srgbClr val="002060"/>
                </a:solidFill>
                <a:latin typeface="Franklin Gothic Book" panose="020B0503020102020204" pitchFamily="34" charset="0"/>
              </a:rPr>
              <a:t>Total: 22min</a:t>
            </a:r>
          </a:p>
        </p:txBody>
      </p:sp>
    </p:spTree>
    <p:extLst>
      <p:ext uri="{BB962C8B-B14F-4D97-AF65-F5344CB8AC3E}">
        <p14:creationId xmlns:p14="http://schemas.microsoft.com/office/powerpoint/2010/main" val="3044310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9200"/>
            <a:ext cx="8229600" cy="4525963"/>
          </a:xfrm>
        </p:spPr>
        <p:txBody>
          <a:bodyPr>
            <a:normAutofit/>
          </a:bodyPr>
          <a:lstStyle/>
          <a:p>
            <a:r>
              <a:rPr lang="en-GB" sz="2800" u="sng" dirty="0">
                <a:solidFill>
                  <a:srgbClr val="002060"/>
                </a:solidFill>
                <a:cs typeface="Arial" panose="020B0604020202020204" pitchFamily="34" charset="0"/>
              </a:rPr>
              <a:t>Set- up: Password protected Log-in</a:t>
            </a:r>
          </a:p>
          <a:p>
            <a:pPr marL="800100" lvl="1" indent="-342900">
              <a:lnSpc>
                <a:spcPct val="150000"/>
              </a:lnSpc>
              <a:buFont typeface="+mj-lt"/>
              <a:buAutoNum type="arabicPeriod"/>
            </a:pPr>
            <a:r>
              <a:rPr lang="en-GB" dirty="0">
                <a:solidFill>
                  <a:srgbClr val="002060"/>
                </a:solidFill>
                <a:cs typeface="Arial" panose="020B0604020202020204" pitchFamily="34" charset="0"/>
              </a:rPr>
              <a:t>Name of person uploading the scans </a:t>
            </a:r>
          </a:p>
          <a:p>
            <a:pPr marL="800100" lvl="1" indent="-342900">
              <a:lnSpc>
                <a:spcPct val="150000"/>
              </a:lnSpc>
              <a:buFont typeface="+mj-lt"/>
              <a:buAutoNum type="arabicPeriod"/>
            </a:pPr>
            <a:r>
              <a:rPr lang="en-GB" dirty="0">
                <a:solidFill>
                  <a:srgbClr val="002060"/>
                </a:solidFill>
                <a:cs typeface="Arial" panose="020B0604020202020204" pitchFamily="34" charset="0"/>
              </a:rPr>
              <a:t>Email address</a:t>
            </a:r>
            <a:endParaRPr lang="en-GB" u="sng" dirty="0">
              <a:solidFill>
                <a:srgbClr val="002060"/>
              </a:solidFill>
              <a:cs typeface="Arial" panose="020B0604020202020204" pitchFamily="34" charset="0"/>
            </a:endParaRPr>
          </a:p>
          <a:p>
            <a:pPr marL="0" lvl="1"/>
            <a:endParaRPr lang="en-GB" u="sng" dirty="0">
              <a:solidFill>
                <a:srgbClr val="002060"/>
              </a:solidFill>
              <a:cs typeface="Arial" panose="020B0604020202020204" pitchFamily="34" charset="0"/>
            </a:endParaRPr>
          </a:p>
          <a:p>
            <a:pPr marL="0" lvl="1" indent="0">
              <a:buNone/>
            </a:pPr>
            <a:r>
              <a:rPr lang="en-GB" u="sng" dirty="0">
                <a:solidFill>
                  <a:srgbClr val="002060"/>
                </a:solidFill>
                <a:cs typeface="Arial" panose="020B0604020202020204" pitchFamily="34" charset="0"/>
              </a:rPr>
              <a:t>Image file requirement:</a:t>
            </a:r>
          </a:p>
          <a:p>
            <a:pPr marL="342900" lvl="1" indent="-342900">
              <a:lnSpc>
                <a:spcPct val="150000"/>
              </a:lnSpc>
              <a:buFont typeface="Wingdings" panose="05000000000000000000" pitchFamily="2" charset="2"/>
              <a:buChar char="Ø"/>
            </a:pPr>
            <a:r>
              <a:rPr lang="en-GB" dirty="0">
                <a:solidFill>
                  <a:srgbClr val="002060"/>
                </a:solidFill>
                <a:cs typeface="Arial" panose="020B0604020202020204" pitchFamily="34" charset="0"/>
              </a:rPr>
              <a:t>File needs to be compressed – Zip file</a:t>
            </a:r>
          </a:p>
        </p:txBody>
      </p:sp>
      <p:sp>
        <p:nvSpPr>
          <p:cNvPr id="13" name="Title 1"/>
          <p:cNvSpPr txBox="1">
            <a:spLocks/>
          </p:cNvSpPr>
          <p:nvPr/>
        </p:nvSpPr>
        <p:spPr>
          <a:xfrm>
            <a:off x="755576" y="980728"/>
            <a:ext cx="8003232" cy="9020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kern="0" dirty="0">
                <a:solidFill>
                  <a:srgbClr val="12028C"/>
                </a:solidFill>
                <a:ea typeface="Arial Unicode MS" panose="020B0604020202020204" pitchFamily="34" charset="-128"/>
                <a:cs typeface="Arial" panose="020B0604020202020204" pitchFamily="34" charset="0"/>
              </a:rPr>
              <a:t>MRI Image upload and transfer</a:t>
            </a:r>
            <a:endParaRPr lang="en-GB" dirty="0">
              <a:cs typeface="Arial" panose="020B0604020202020204" pitchFamily="34" charset="0"/>
            </a:endParaRPr>
          </a:p>
        </p:txBody>
      </p:sp>
    </p:spTree>
    <p:extLst>
      <p:ext uri="{BB962C8B-B14F-4D97-AF65-F5344CB8AC3E}">
        <p14:creationId xmlns:p14="http://schemas.microsoft.com/office/powerpoint/2010/main" val="3356651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764" b="20000"/>
          <a:stretch/>
        </p:blipFill>
        <p:spPr bwMode="auto">
          <a:xfrm>
            <a:off x="1550436" y="2276872"/>
            <a:ext cx="6672930" cy="435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3568" y="836712"/>
            <a:ext cx="8003232" cy="902047"/>
          </a:xfrm>
        </p:spPr>
        <p:txBody>
          <a:bodyPr>
            <a:normAutofit/>
          </a:bodyPr>
          <a:lstStyle/>
          <a:p>
            <a:r>
              <a:rPr lang="en-GB" b="1" kern="0" dirty="0">
                <a:solidFill>
                  <a:srgbClr val="12028C"/>
                </a:solidFill>
                <a:ea typeface="Arial Unicode MS" panose="020B0604020202020204" pitchFamily="34" charset="-128"/>
                <a:cs typeface="Arial" panose="020B0604020202020204" pitchFamily="34" charset="0"/>
              </a:rPr>
              <a:t>MRI Image upload and transfer</a:t>
            </a:r>
            <a:endParaRPr lang="en-GB" dirty="0">
              <a:cs typeface="Arial" panose="020B0604020202020204" pitchFamily="34" charset="0"/>
            </a:endParaRPr>
          </a:p>
        </p:txBody>
      </p:sp>
      <p:sp>
        <p:nvSpPr>
          <p:cNvPr id="13" name="Content Placeholder 12"/>
          <p:cNvSpPr txBox="1">
            <a:spLocks noGrp="1"/>
          </p:cNvSpPr>
          <p:nvPr>
            <p:ph idx="1"/>
          </p:nvPr>
        </p:nvSpPr>
        <p:spPr>
          <a:xfrm>
            <a:off x="457200" y="1772816"/>
            <a:ext cx="8229600" cy="523220"/>
          </a:xfrm>
          <a:prstGeom prst="rect">
            <a:avLst/>
          </a:prstGeom>
          <a:noFill/>
        </p:spPr>
        <p:txBody>
          <a:bodyPr wrap="square" rtlCol="0">
            <a:spAutoFit/>
          </a:bodyPr>
          <a:lstStyle/>
          <a:p>
            <a:pPr marL="0" indent="0" algn="ctr">
              <a:buNone/>
            </a:pPr>
            <a:r>
              <a:rPr lang="en-GB" sz="2800" b="1" u="sng" dirty="0">
                <a:solidFill>
                  <a:srgbClr val="12028C"/>
                </a:solidFill>
                <a:cs typeface="Arial" panose="020B0604020202020204" pitchFamily="34" charset="0"/>
              </a:rPr>
              <a:t>http://qsmscentre.org.uk    </a:t>
            </a:r>
          </a:p>
        </p:txBody>
      </p:sp>
    </p:spTree>
    <p:extLst>
      <p:ext uri="{BB962C8B-B14F-4D97-AF65-F5344CB8AC3E}">
        <p14:creationId xmlns:p14="http://schemas.microsoft.com/office/powerpoint/2010/main" val="3356651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227F6-7685-BD44-8F81-DE7DFE37E24F}"/>
              </a:ext>
            </a:extLst>
          </p:cNvPr>
          <p:cNvSpPr>
            <a:spLocks noGrp="1"/>
          </p:cNvSpPr>
          <p:nvPr>
            <p:ph type="title"/>
          </p:nvPr>
        </p:nvSpPr>
        <p:spPr>
          <a:xfrm>
            <a:off x="467544" y="1412776"/>
            <a:ext cx="8229600" cy="1143000"/>
          </a:xfrm>
        </p:spPr>
        <p:txBody>
          <a:bodyPr>
            <a:normAutofit fontScale="90000"/>
          </a:bodyPr>
          <a:lstStyle/>
          <a:p>
            <a:r>
              <a:rPr lang="en-GB" b="1" dirty="0">
                <a:solidFill>
                  <a:srgbClr val="002060"/>
                </a:solidFill>
                <a:ea typeface="Arial Unicode MS" panose="020B0604020202020204" pitchFamily="34" charset="-128"/>
                <a:cs typeface="Arial Unicode MS" panose="020B0604020202020204" pitchFamily="34" charset="-128"/>
              </a:rPr>
              <a:t>Introduction to the Study and Scientific Background</a:t>
            </a:r>
            <a:r>
              <a:rPr lang="en-GB" b="1" baseline="300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GB" b="1" baseline="300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US" dirty="0"/>
          </a:p>
        </p:txBody>
      </p:sp>
    </p:spTree>
    <p:extLst>
      <p:ext uri="{BB962C8B-B14F-4D97-AF65-F5344CB8AC3E}">
        <p14:creationId xmlns:p14="http://schemas.microsoft.com/office/powerpoint/2010/main" val="3695827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83568" y="836712"/>
            <a:ext cx="8003232" cy="9020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kern="0" dirty="0">
                <a:solidFill>
                  <a:srgbClr val="12028C"/>
                </a:solidFill>
                <a:ea typeface="Arial Unicode MS" panose="020B0604020202020204" pitchFamily="34" charset="-128"/>
                <a:cs typeface="Arial" panose="020B0604020202020204" pitchFamily="34" charset="0"/>
              </a:rPr>
              <a:t>MRI Image upload and transfer</a:t>
            </a:r>
            <a:endParaRPr lang="en-GB" dirty="0">
              <a:cs typeface="Arial" panose="020B0604020202020204" pitchFamily="34" charset="0"/>
            </a:endParaRP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r="6635" b="24747"/>
          <a:stretch/>
        </p:blipFill>
        <p:spPr bwMode="auto">
          <a:xfrm>
            <a:off x="873360" y="1628800"/>
            <a:ext cx="7789294" cy="478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6516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594" t="10944" r="41103" b="8475"/>
          <a:stretch/>
        </p:blipFill>
        <p:spPr bwMode="auto">
          <a:xfrm>
            <a:off x="1616113" y="1605760"/>
            <a:ext cx="6337392" cy="528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683568" y="836712"/>
            <a:ext cx="8003232" cy="9020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kern="0" dirty="0">
                <a:solidFill>
                  <a:srgbClr val="12028C"/>
                </a:solidFill>
                <a:ea typeface="Arial Unicode MS" panose="020B0604020202020204" pitchFamily="34" charset="-128"/>
                <a:cs typeface="Arial" panose="020B0604020202020204" pitchFamily="34" charset="0"/>
              </a:rPr>
              <a:t>MRI Image upload and transfer</a:t>
            </a:r>
            <a:endParaRPr lang="en-GB" dirty="0">
              <a:cs typeface="Arial" panose="020B0604020202020204" pitchFamily="34" charset="0"/>
            </a:endParaRPr>
          </a:p>
        </p:txBody>
      </p:sp>
    </p:spTree>
    <p:extLst>
      <p:ext uri="{BB962C8B-B14F-4D97-AF65-F5344CB8AC3E}">
        <p14:creationId xmlns:p14="http://schemas.microsoft.com/office/powerpoint/2010/main" val="3356651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683568" y="836712"/>
            <a:ext cx="8003232" cy="9020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kern="0" dirty="0">
                <a:solidFill>
                  <a:srgbClr val="12028C"/>
                </a:solidFill>
                <a:ea typeface="Arial Unicode MS" panose="020B0604020202020204" pitchFamily="34" charset="-128"/>
                <a:cs typeface="Arial" panose="020B0604020202020204" pitchFamily="34" charset="0"/>
              </a:rPr>
              <a:t>MRI Image upload and transfer</a:t>
            </a:r>
            <a:endParaRPr lang="en-GB" dirty="0">
              <a:cs typeface="Arial" panose="020B0604020202020204" pitchFamily="34" charset="0"/>
            </a:endParaRPr>
          </a:p>
        </p:txBody>
      </p:sp>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366" b="7495"/>
          <a:stretch/>
        </p:blipFill>
        <p:spPr bwMode="auto">
          <a:xfrm>
            <a:off x="1596615" y="1564737"/>
            <a:ext cx="6876670" cy="525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59667" y="2564904"/>
            <a:ext cx="2209800" cy="523220"/>
          </a:xfrm>
          <a:prstGeom prst="rect">
            <a:avLst/>
          </a:prstGeom>
          <a:noFill/>
        </p:spPr>
        <p:txBody>
          <a:bodyPr wrap="square" rtlCol="0">
            <a:spAutoFit/>
          </a:bodyPr>
          <a:lstStyle/>
          <a:p>
            <a:r>
              <a:rPr lang="en-GB" sz="2800" b="1" u="sng" dirty="0">
                <a:solidFill>
                  <a:srgbClr val="FF0000"/>
                </a:solidFill>
              </a:rPr>
              <a:t>ZIP FILE</a:t>
            </a:r>
          </a:p>
        </p:txBody>
      </p:sp>
    </p:spTree>
    <p:extLst>
      <p:ext uri="{BB962C8B-B14F-4D97-AF65-F5344CB8AC3E}">
        <p14:creationId xmlns:p14="http://schemas.microsoft.com/office/powerpoint/2010/main" val="3356651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683568" y="836712"/>
            <a:ext cx="8003232" cy="9020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kern="0" dirty="0">
                <a:solidFill>
                  <a:srgbClr val="12028C"/>
                </a:solidFill>
                <a:ea typeface="Arial Unicode MS" panose="020B0604020202020204" pitchFamily="34" charset="-128"/>
                <a:cs typeface="Arial" panose="020B0604020202020204" pitchFamily="34" charset="0"/>
              </a:rPr>
              <a:t>MRI Image upload and transfer</a:t>
            </a:r>
            <a:endParaRPr lang="en-GB" dirty="0">
              <a:cs typeface="Arial" panose="020B0604020202020204" pitchFamily="34" charset="0"/>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571" b="21201"/>
          <a:stretch/>
        </p:blipFill>
        <p:spPr bwMode="auto">
          <a:xfrm>
            <a:off x="919845" y="1703188"/>
            <a:ext cx="7304310" cy="4678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262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395536" y="692696"/>
            <a:ext cx="8229600" cy="1143000"/>
          </a:xfrm>
        </p:spPr>
        <p:txBody>
          <a:bodyPr/>
          <a:lstStyle/>
          <a:p>
            <a:r>
              <a:rPr lang="en-GB" altLang="en-US" b="1" kern="0" dirty="0">
                <a:solidFill>
                  <a:srgbClr val="12028C"/>
                </a:solidFill>
                <a:ea typeface="Arial Unicode MS" panose="020B0604020202020204" pitchFamily="34" charset="-128"/>
                <a:cs typeface="Arial" panose="020B0604020202020204" pitchFamily="34" charset="0"/>
              </a:rPr>
              <a:t>Where Are We?</a:t>
            </a:r>
          </a:p>
        </p:txBody>
      </p:sp>
      <p:sp>
        <p:nvSpPr>
          <p:cNvPr id="90115" name="Content Placeholder 2"/>
          <p:cNvSpPr>
            <a:spLocks noGrp="1"/>
          </p:cNvSpPr>
          <p:nvPr>
            <p:ph idx="1"/>
          </p:nvPr>
        </p:nvSpPr>
        <p:spPr>
          <a:xfrm>
            <a:off x="385763" y="1574800"/>
            <a:ext cx="7642621" cy="4854575"/>
          </a:xfrm>
        </p:spPr>
        <p:txBody>
          <a:bodyPr>
            <a:normAutofit fontScale="92500" lnSpcReduction="10000"/>
          </a:bodyPr>
          <a:lstStyle/>
          <a:p>
            <a:pPr eaLnBrk="1" hangingPunct="1"/>
            <a:endParaRPr lang="en-GB" altLang="en-US" sz="1200" dirty="0"/>
          </a:p>
          <a:p>
            <a:r>
              <a:rPr lang="en-GB" altLang="en-US" sz="2800" dirty="0">
                <a:solidFill>
                  <a:srgbClr val="002060"/>
                </a:solidFill>
                <a:cs typeface="Arial" panose="020B0604020202020204" pitchFamily="34" charset="0"/>
              </a:rPr>
              <a:t>Regulatory:</a:t>
            </a:r>
          </a:p>
          <a:p>
            <a:pPr lvl="1" algn="just">
              <a:buFont typeface="Wingdings" panose="05000000000000000000" pitchFamily="2" charset="2"/>
              <a:buChar char="§"/>
            </a:pPr>
            <a:r>
              <a:rPr lang="en-GB" altLang="en-US" dirty="0">
                <a:solidFill>
                  <a:srgbClr val="002060"/>
                </a:solidFill>
                <a:cs typeface="Arial" panose="020B0604020202020204" pitchFamily="34" charset="0"/>
              </a:rPr>
              <a:t>Ethical Approval</a:t>
            </a:r>
          </a:p>
          <a:p>
            <a:pPr lvl="1" algn="just">
              <a:buFont typeface="Wingdings" panose="05000000000000000000" pitchFamily="2" charset="2"/>
              <a:buChar char="§"/>
            </a:pPr>
            <a:r>
              <a:rPr lang="en-GB" dirty="0">
                <a:solidFill>
                  <a:srgbClr val="002060"/>
                </a:solidFill>
                <a:cs typeface="Arial" panose="020B0604020202020204" pitchFamily="34" charset="0"/>
              </a:rPr>
              <a:t>Final local R&amp;D approval needed</a:t>
            </a:r>
          </a:p>
          <a:p>
            <a:pPr marL="0" indent="0" algn="just" eaLnBrk="1" hangingPunct="1">
              <a:buNone/>
            </a:pPr>
            <a:endParaRPr lang="en-GB" altLang="en-US" sz="1200" dirty="0"/>
          </a:p>
          <a:p>
            <a:pPr algn="just">
              <a:defRPr/>
            </a:pPr>
            <a:r>
              <a:rPr lang="en-GB" sz="2800" dirty="0">
                <a:solidFill>
                  <a:srgbClr val="002060"/>
                </a:solidFill>
                <a:cs typeface="Arial" panose="020B0604020202020204" pitchFamily="34" charset="0"/>
              </a:rPr>
              <a:t>Operational:</a:t>
            </a:r>
          </a:p>
          <a:p>
            <a:pPr lvl="1" algn="just">
              <a:buFont typeface="Wingdings" panose="05000000000000000000" pitchFamily="2" charset="2"/>
              <a:buChar char="§"/>
              <a:defRPr/>
            </a:pPr>
            <a:r>
              <a:rPr lang="en-GB" dirty="0">
                <a:solidFill>
                  <a:srgbClr val="002060"/>
                </a:solidFill>
                <a:cs typeface="Arial" panose="020B0604020202020204" pitchFamily="34" charset="0"/>
              </a:rPr>
              <a:t>Contact made with all sites</a:t>
            </a:r>
            <a:endParaRPr lang="en-GB" sz="2800" dirty="0">
              <a:solidFill>
                <a:srgbClr val="002060"/>
              </a:solidFill>
              <a:cs typeface="Arial" panose="020B0604020202020204" pitchFamily="34" charset="0"/>
            </a:endParaRPr>
          </a:p>
          <a:p>
            <a:pPr lvl="1" algn="just">
              <a:buFont typeface="Wingdings" panose="05000000000000000000" pitchFamily="2" charset="2"/>
              <a:buChar char="§"/>
              <a:defRPr/>
            </a:pPr>
            <a:r>
              <a:rPr lang="en-GB" dirty="0">
                <a:solidFill>
                  <a:srgbClr val="002060"/>
                </a:solidFill>
                <a:cs typeface="Arial" panose="020B0604020202020204" pitchFamily="34" charset="0"/>
              </a:rPr>
              <a:t>Gathering local study documentation</a:t>
            </a:r>
            <a:endParaRPr lang="en-GB" sz="2800" dirty="0">
              <a:solidFill>
                <a:srgbClr val="002060"/>
              </a:solidFill>
              <a:cs typeface="Arial" panose="020B0604020202020204" pitchFamily="34" charset="0"/>
            </a:endParaRPr>
          </a:p>
          <a:p>
            <a:pPr lvl="1" algn="just">
              <a:buFont typeface="Wingdings" panose="05000000000000000000" pitchFamily="2" charset="2"/>
              <a:buChar char="§"/>
              <a:defRPr/>
            </a:pPr>
            <a:r>
              <a:rPr lang="en-GB" dirty="0">
                <a:solidFill>
                  <a:srgbClr val="002060"/>
                </a:solidFill>
                <a:cs typeface="Arial" panose="020B0604020202020204" pitchFamily="34" charset="0"/>
              </a:rPr>
              <a:t>Creating local Site Files</a:t>
            </a:r>
          </a:p>
          <a:p>
            <a:pPr lvl="1" algn="just">
              <a:buFont typeface="Wingdings" panose="05000000000000000000" pitchFamily="2" charset="2"/>
              <a:buChar char="§"/>
              <a:defRPr/>
            </a:pPr>
            <a:endParaRPr lang="en-GB" dirty="0">
              <a:solidFill>
                <a:srgbClr val="002060"/>
              </a:solidFill>
              <a:cs typeface="Arial" panose="020B0604020202020204" pitchFamily="34" charset="0"/>
            </a:endParaRPr>
          </a:p>
          <a:p>
            <a:pPr algn="just">
              <a:defRPr/>
            </a:pPr>
            <a:r>
              <a:rPr lang="en-GB" sz="2800" dirty="0">
                <a:solidFill>
                  <a:srgbClr val="002060"/>
                </a:solidFill>
                <a:cs typeface="Arial" panose="020B0604020202020204" pitchFamily="34" charset="0"/>
              </a:rPr>
              <a:t>Site Initiation:</a:t>
            </a:r>
          </a:p>
          <a:p>
            <a:pPr marL="1393825" lvl="2" indent="-458788" algn="just">
              <a:buFont typeface="Wingdings" panose="05000000000000000000" pitchFamily="2" charset="2"/>
              <a:buChar char="§"/>
              <a:defRPr/>
            </a:pPr>
            <a:r>
              <a:rPr lang="en-GB" sz="2800" dirty="0">
                <a:solidFill>
                  <a:srgbClr val="002060"/>
                </a:solidFill>
                <a:cs typeface="Arial" panose="020B0604020202020204" pitchFamily="34" charset="0"/>
              </a:rPr>
              <a:t>Study team</a:t>
            </a:r>
          </a:p>
          <a:p>
            <a:pPr algn="just" eaLnBrk="1" hangingPunct="1">
              <a:buFont typeface="Wingdings" pitchFamily="2" charset="2"/>
              <a:buChar char="Ø"/>
            </a:pPr>
            <a:endParaRPr lang="en-GB" altLang="en-US" sz="1200" dirty="0"/>
          </a:p>
        </p:txBody>
      </p:sp>
    </p:spTree>
    <p:extLst>
      <p:ext uri="{BB962C8B-B14F-4D97-AF65-F5344CB8AC3E}">
        <p14:creationId xmlns:p14="http://schemas.microsoft.com/office/powerpoint/2010/main" val="3774645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98527" y="620688"/>
            <a:ext cx="8229600" cy="1143000"/>
          </a:xfrm>
        </p:spPr>
        <p:txBody>
          <a:bodyPr>
            <a:normAutofit/>
          </a:bodyPr>
          <a:lstStyle/>
          <a:p>
            <a:r>
              <a:rPr lang="en-GB" altLang="en-US" b="1" kern="0" dirty="0">
                <a:solidFill>
                  <a:srgbClr val="12028C"/>
                </a:solidFill>
                <a:ea typeface="Arial Unicode MS" panose="020B0604020202020204" pitchFamily="34" charset="-128"/>
                <a:cs typeface="Arial" panose="020B0604020202020204" pitchFamily="34" charset="0"/>
              </a:rPr>
              <a:t>If All Is In Place…</a:t>
            </a:r>
          </a:p>
        </p:txBody>
      </p:sp>
      <p:sp>
        <p:nvSpPr>
          <p:cNvPr id="3" name="Content Placeholder 2"/>
          <p:cNvSpPr>
            <a:spLocks noGrp="1"/>
          </p:cNvSpPr>
          <p:nvPr>
            <p:ph idx="1"/>
          </p:nvPr>
        </p:nvSpPr>
        <p:spPr>
          <a:xfrm>
            <a:off x="385763" y="1574800"/>
            <a:ext cx="6080125" cy="4854575"/>
          </a:xfrm>
        </p:spPr>
        <p:txBody>
          <a:bodyPr/>
          <a:lstStyle/>
          <a:p>
            <a:pPr eaLnBrk="1" hangingPunct="1">
              <a:defRPr/>
            </a:pPr>
            <a:endParaRPr lang="en-GB" sz="1200" dirty="0"/>
          </a:p>
          <a:p>
            <a:pPr eaLnBrk="1" hangingPunct="1">
              <a:lnSpc>
                <a:spcPct val="150000"/>
              </a:lnSpc>
              <a:buFont typeface="Wingdings" panose="05000000000000000000" pitchFamily="2" charset="2"/>
              <a:buChar char="§"/>
              <a:defRPr/>
            </a:pPr>
            <a:r>
              <a:rPr lang="en-GB" sz="2600" dirty="0">
                <a:solidFill>
                  <a:srgbClr val="002060"/>
                </a:solidFill>
                <a:cs typeface="Arial" panose="020B0604020202020204" pitchFamily="34" charset="0"/>
              </a:rPr>
              <a:t>LET’S GET STARTED!</a:t>
            </a:r>
          </a:p>
          <a:p>
            <a:pPr algn="just" eaLnBrk="1" hangingPunct="1">
              <a:lnSpc>
                <a:spcPct val="150000"/>
              </a:lnSpc>
              <a:buFont typeface="Wingdings" panose="05000000000000000000" pitchFamily="2" charset="2"/>
              <a:buChar char="§"/>
              <a:defRPr/>
            </a:pPr>
            <a:r>
              <a:rPr lang="en-GB" sz="2600" dirty="0">
                <a:solidFill>
                  <a:srgbClr val="002060"/>
                </a:solidFill>
                <a:cs typeface="Arial" panose="020B0604020202020204" pitchFamily="34" charset="0"/>
              </a:rPr>
              <a:t>Dissemination via email</a:t>
            </a:r>
          </a:p>
          <a:p>
            <a:pPr algn="just" eaLnBrk="1" hangingPunct="1">
              <a:buFont typeface="Wingdings" panose="05000000000000000000" pitchFamily="2" charset="2"/>
              <a:buChar char="§"/>
              <a:defRPr/>
            </a:pPr>
            <a:r>
              <a:rPr lang="en-GB" sz="2600" dirty="0">
                <a:solidFill>
                  <a:srgbClr val="002060"/>
                </a:solidFill>
                <a:cs typeface="Arial" panose="020B0604020202020204" pitchFamily="34" charset="0"/>
              </a:rPr>
              <a:t>All local study staff members will be included in the email</a:t>
            </a:r>
          </a:p>
          <a:p>
            <a:pPr algn="just" eaLnBrk="1" hangingPunct="1">
              <a:lnSpc>
                <a:spcPct val="150000"/>
              </a:lnSpc>
              <a:buFont typeface="Wingdings" panose="05000000000000000000" pitchFamily="2" charset="2"/>
              <a:buChar char="§"/>
              <a:defRPr/>
            </a:pPr>
            <a:r>
              <a:rPr lang="en-GB" sz="2600" dirty="0">
                <a:solidFill>
                  <a:srgbClr val="002060"/>
                </a:solidFill>
                <a:cs typeface="Arial" panose="020B0604020202020204" pitchFamily="34" charset="0"/>
              </a:rPr>
              <a:t>Co-ordinator will action</a:t>
            </a:r>
          </a:p>
        </p:txBody>
      </p:sp>
      <p:pic>
        <p:nvPicPr>
          <p:cNvPr id="3074" name="Picture 2" descr="Image result for START R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4293096"/>
            <a:ext cx="2866150"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603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3068960"/>
            <a:ext cx="8229600" cy="566688"/>
          </a:xfrm>
        </p:spPr>
        <p:txBody>
          <a:bodyPr>
            <a:normAutofit fontScale="90000"/>
          </a:bodyPr>
          <a:lstStyle/>
          <a:p>
            <a:r>
              <a:rPr lang="en-GB" b="1" dirty="0">
                <a:solidFill>
                  <a:srgbClr val="002060"/>
                </a:solidFill>
                <a:ea typeface="Arial Unicode MS" panose="020B0604020202020204" pitchFamily="34" charset="-128"/>
                <a:cs typeface="Arial Unicode MS" panose="020B0604020202020204" pitchFamily="34" charset="-128"/>
              </a:rPr>
              <a:t>THANK YOU</a:t>
            </a:r>
            <a:endParaRPr lang="en-GB" dirty="0">
              <a:ea typeface="Arial Unicode MS" panose="020B0604020202020204" pitchFamily="34" charset="-128"/>
              <a:cs typeface="Arial Unicode MS" panose="020B0604020202020204" pitchFamily="34" charset="-128"/>
            </a:endParaRPr>
          </a:p>
        </p:txBody>
      </p:sp>
      <p:pic>
        <p:nvPicPr>
          <p:cNvPr id="14" name="Picture 72">
            <a:extLst>
              <a:ext uri="{FF2B5EF4-FFF2-40B4-BE49-F238E27FC236}">
                <a16:creationId xmlns:a16="http://schemas.microsoft.com/office/drawing/2014/main" id="{E7D925DC-8354-8549-B394-BB10E6D892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599" y="4365104"/>
            <a:ext cx="2955457" cy="119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28"/>
          <a:stretch/>
        </p:blipFill>
        <p:spPr bwMode="auto">
          <a:xfrm>
            <a:off x="1836054" y="1052736"/>
            <a:ext cx="5760640" cy="190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579602" y="1052736"/>
            <a:ext cx="218795" cy="1943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4290262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0777" y="1650914"/>
            <a:ext cx="5760640" cy="4154350"/>
          </a:xfrm>
        </p:spPr>
        <p:txBody>
          <a:bodyPr>
            <a:normAutofit lnSpcReduction="10000"/>
          </a:bodyPr>
          <a:lstStyle/>
          <a:p>
            <a:pPr>
              <a:lnSpc>
                <a:spcPct val="120000"/>
              </a:lnSpc>
              <a:spcBef>
                <a:spcPts val="0"/>
              </a:spcBef>
              <a:defRPr/>
            </a:pPr>
            <a:r>
              <a:rPr lang="en-GB" sz="2400" dirty="0"/>
              <a:t>About 10-20% of all strokes worldwide</a:t>
            </a:r>
            <a:r>
              <a:rPr lang="en-GB" sz="2400" baseline="30000" dirty="0"/>
              <a:t>1</a:t>
            </a:r>
            <a:endParaRPr lang="en-GB" sz="2400" dirty="0"/>
          </a:p>
          <a:p>
            <a:pPr>
              <a:lnSpc>
                <a:spcPct val="120000"/>
              </a:lnSpc>
              <a:spcBef>
                <a:spcPts val="0"/>
              </a:spcBef>
              <a:buFont typeface="Arial" charset="0"/>
              <a:buChar char="•"/>
              <a:defRPr/>
            </a:pPr>
            <a:r>
              <a:rPr lang="en-GB" sz="2400" dirty="0"/>
              <a:t>Median 1 month case fatality 40%</a:t>
            </a:r>
            <a:r>
              <a:rPr lang="en-GB" sz="2400" baseline="30000" dirty="0"/>
              <a:t>2</a:t>
            </a:r>
            <a:endParaRPr lang="en-GB" sz="2400" dirty="0"/>
          </a:p>
          <a:p>
            <a:pPr>
              <a:lnSpc>
                <a:spcPct val="120000"/>
              </a:lnSpc>
              <a:spcBef>
                <a:spcPts val="0"/>
              </a:spcBef>
              <a:buFont typeface="Arial" charset="0"/>
              <a:buChar char="•"/>
              <a:defRPr/>
            </a:pPr>
            <a:r>
              <a:rPr lang="en-GB" sz="2400" dirty="0"/>
              <a:t>~ 60%-90% of survivors survivors are dependent</a:t>
            </a:r>
            <a:r>
              <a:rPr lang="en-GB" sz="2400" baseline="30000" dirty="0"/>
              <a:t>2</a:t>
            </a:r>
            <a:endParaRPr lang="en-GB" sz="2400" dirty="0"/>
          </a:p>
          <a:p>
            <a:pPr>
              <a:lnSpc>
                <a:spcPct val="120000"/>
              </a:lnSpc>
              <a:spcBef>
                <a:spcPts val="0"/>
              </a:spcBef>
              <a:buFont typeface="Arial" charset="0"/>
              <a:buChar char="•"/>
              <a:defRPr/>
            </a:pPr>
            <a:r>
              <a:rPr lang="en-GB" sz="2400" dirty="0"/>
              <a:t>Case fatality not improved 1980-2006</a:t>
            </a:r>
            <a:r>
              <a:rPr lang="en-GB" sz="2400" baseline="30000" dirty="0"/>
              <a:t>2</a:t>
            </a:r>
            <a:endParaRPr lang="en-GB" sz="2400" dirty="0"/>
          </a:p>
          <a:p>
            <a:pPr>
              <a:lnSpc>
                <a:spcPct val="120000"/>
              </a:lnSpc>
              <a:spcBef>
                <a:spcPts val="0"/>
              </a:spcBef>
              <a:buFont typeface="Arial" charset="0"/>
              <a:buChar char="•"/>
              <a:defRPr/>
            </a:pPr>
            <a:r>
              <a:rPr lang="en-GB" sz="2400" dirty="0"/>
              <a:t>Incidence not declining in elderly populations despite better BP control</a:t>
            </a:r>
            <a:r>
              <a:rPr lang="en-GB" sz="2400" baseline="30000" dirty="0"/>
              <a:t>3</a:t>
            </a:r>
            <a:r>
              <a:rPr lang="en-GB" sz="2400" dirty="0"/>
              <a:t> </a:t>
            </a:r>
          </a:p>
          <a:p>
            <a:pPr lvl="1">
              <a:lnSpc>
                <a:spcPct val="120000"/>
              </a:lnSpc>
              <a:spcBef>
                <a:spcPts val="0"/>
              </a:spcBef>
              <a:buFont typeface="Arial" charset="0"/>
              <a:buChar char="•"/>
              <a:defRPr/>
            </a:pPr>
            <a:r>
              <a:rPr lang="en-GB" dirty="0"/>
              <a:t>especially antithrombotic related</a:t>
            </a:r>
          </a:p>
          <a:p>
            <a:pPr lvl="1">
              <a:lnSpc>
                <a:spcPct val="120000"/>
              </a:lnSpc>
              <a:spcBef>
                <a:spcPts val="0"/>
              </a:spcBef>
              <a:buFont typeface="Arial" charset="0"/>
              <a:buChar char="•"/>
              <a:defRPr/>
            </a:pPr>
            <a:r>
              <a:rPr lang="en-GB" dirty="0"/>
              <a:t>? related to CAA</a:t>
            </a:r>
          </a:p>
          <a:p>
            <a:pPr>
              <a:lnSpc>
                <a:spcPct val="120000"/>
              </a:lnSpc>
              <a:spcBef>
                <a:spcPts val="0"/>
              </a:spcBef>
              <a:buFont typeface="Arial" charset="0"/>
              <a:buChar char="•"/>
              <a:defRPr/>
            </a:pPr>
            <a:r>
              <a:rPr lang="en-GB" sz="2400" dirty="0"/>
              <a:t>Few effective treatments</a:t>
            </a:r>
            <a:endParaRPr lang="en-US" sz="2400" dirty="0"/>
          </a:p>
        </p:txBody>
      </p:sp>
      <p:pic>
        <p:nvPicPr>
          <p:cNvPr id="11267" name="Picture 5"/>
          <p:cNvPicPr>
            <a:picLocks noChangeAspect="1" noChangeArrowheads="1"/>
          </p:cNvPicPr>
          <p:nvPr/>
        </p:nvPicPr>
        <p:blipFill rotWithShape="1">
          <a:blip r:embed="rId3" cstate="print">
            <a:lum bright="14000" contrast="18000"/>
          </a:blip>
          <a:srcRect t="2935" b="4664"/>
          <a:stretch/>
        </p:blipFill>
        <p:spPr bwMode="auto">
          <a:xfrm>
            <a:off x="5981417" y="3861048"/>
            <a:ext cx="2630917" cy="2824569"/>
          </a:xfrm>
          <a:prstGeom prst="rect">
            <a:avLst/>
          </a:prstGeom>
          <a:noFill/>
          <a:ln w="9525">
            <a:noFill/>
            <a:miter lim="800000"/>
            <a:headEnd/>
            <a:tailEnd/>
          </a:ln>
        </p:spPr>
      </p:pic>
      <p:sp>
        <p:nvSpPr>
          <p:cNvPr id="2" name="TextBox 1"/>
          <p:cNvSpPr txBox="1"/>
          <p:nvPr/>
        </p:nvSpPr>
        <p:spPr>
          <a:xfrm>
            <a:off x="2771800" y="5805264"/>
            <a:ext cx="2694559" cy="738664"/>
          </a:xfrm>
          <a:prstGeom prst="rect">
            <a:avLst/>
          </a:prstGeom>
          <a:noFill/>
        </p:spPr>
        <p:txBody>
          <a:bodyPr wrap="square" rtlCol="0">
            <a:spAutoFit/>
          </a:bodyPr>
          <a:lstStyle/>
          <a:p>
            <a:pPr marL="342900" indent="-342900">
              <a:buAutoNum type="arabicPeriod"/>
            </a:pPr>
            <a:r>
              <a:rPr lang="nl-NL" sz="1400" dirty="0"/>
              <a:t>Lancet </a:t>
            </a:r>
            <a:r>
              <a:rPr lang="nl-NL" sz="1400" dirty="0" err="1"/>
              <a:t>Neurol</a:t>
            </a:r>
            <a:r>
              <a:rPr lang="nl-NL" sz="1400" dirty="0"/>
              <a:t> 2009;8:355-69</a:t>
            </a:r>
          </a:p>
          <a:p>
            <a:pPr marL="342900" indent="-342900">
              <a:buFont typeface="+mj-lt"/>
              <a:buAutoNum type="arabicPeriod"/>
            </a:pPr>
            <a:r>
              <a:rPr lang="en-US" sz="1400" dirty="0"/>
              <a:t>Lancet </a:t>
            </a:r>
            <a:r>
              <a:rPr lang="en-US" sz="1400" dirty="0" err="1"/>
              <a:t>Neurol</a:t>
            </a:r>
            <a:r>
              <a:rPr lang="en-US" sz="1400" dirty="0"/>
              <a:t> </a:t>
            </a:r>
            <a:r>
              <a:rPr lang="is-IS" sz="1400" dirty="0"/>
              <a:t>2010;9:167-76</a:t>
            </a:r>
            <a:r>
              <a:rPr lang="hr-HR" sz="1400" dirty="0"/>
              <a:t> </a:t>
            </a:r>
          </a:p>
          <a:p>
            <a:pPr marL="342900" indent="-342900">
              <a:buFont typeface="+mj-lt"/>
              <a:buAutoNum type="arabicPeriod"/>
            </a:pPr>
            <a:r>
              <a:rPr lang="nl-NL" sz="1400" dirty="0"/>
              <a:t>Lancet </a:t>
            </a:r>
            <a:r>
              <a:rPr lang="nl-NL" sz="1400" dirty="0" err="1"/>
              <a:t>Neurol</a:t>
            </a:r>
            <a:r>
              <a:rPr lang="nl-NL" sz="1400" dirty="0"/>
              <a:t>. 2007;6:487-93</a:t>
            </a:r>
            <a:endParaRPr lang="hr-HR" sz="1400" dirty="0"/>
          </a:p>
        </p:txBody>
      </p:sp>
      <p:pic>
        <p:nvPicPr>
          <p:cNvPr id="9" name="Picture 5"/>
          <p:cNvPicPr>
            <a:picLocks noGrp="1" noChangeAspect="1"/>
          </p:cNvPicPr>
          <p:nvPr>
            <p:ph sz="half" idx="2"/>
          </p:nvPr>
        </p:nvPicPr>
        <p:blipFill>
          <a:blip r:embed="rId4">
            <a:extLst>
              <a:ext uri="{28A0092B-C50C-407E-A947-70E740481C1C}">
                <a14:useLocalDpi xmlns:a14="http://schemas.microsoft.com/office/drawing/2010/main" val="0"/>
              </a:ext>
            </a:extLst>
          </a:blip>
          <a:srcRect l="5389" r="5389"/>
          <a:stretch>
            <a:fillRect/>
          </a:stretch>
        </p:blipFill>
        <p:spPr bwMode="auto">
          <a:xfrm>
            <a:off x="5981417" y="1556792"/>
            <a:ext cx="2630917" cy="218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Image result for university of oxfo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480" y="139867"/>
            <a:ext cx="1656184" cy="49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l="1257" t="8664" r="2614" b="4982"/>
          <a:stretch>
            <a:fillRect/>
          </a:stretch>
        </p:blipFill>
        <p:spPr bwMode="auto">
          <a:xfrm>
            <a:off x="238478" y="6346764"/>
            <a:ext cx="1152128" cy="40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a:spLocks/>
          </p:cNvSpPr>
          <p:nvPr/>
        </p:nvSpPr>
        <p:spPr>
          <a:xfrm>
            <a:off x="167905" y="754970"/>
            <a:ext cx="9199563" cy="73866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kern="0" dirty="0">
                <a:ea typeface="Arial Unicode MS" panose="020B0604020202020204" pitchFamily="34" charset="-128"/>
                <a:cs typeface="Arial Unicode MS" panose="020B0604020202020204" pitchFamily="34" charset="-128"/>
              </a:rPr>
              <a:t>Importance of intracerebral haemorrhage</a:t>
            </a:r>
            <a:endParaRPr lang="en-GB" sz="4000" dirty="0"/>
          </a:p>
        </p:txBody>
      </p:sp>
    </p:spTree>
    <p:extLst>
      <p:ext uri="{BB962C8B-B14F-4D97-AF65-F5344CB8AC3E}">
        <p14:creationId xmlns:p14="http://schemas.microsoft.com/office/powerpoint/2010/main" val="1064922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027018"/>
            <a:ext cx="8229600" cy="1321862"/>
          </a:xfrm>
        </p:spPr>
        <p:txBody>
          <a:bodyPr>
            <a:noAutofit/>
          </a:bodyPr>
          <a:lstStyle/>
          <a:p>
            <a:pPr>
              <a:buFont typeface="Arial" charset="0"/>
              <a:buChar char="•"/>
              <a:defRPr/>
            </a:pPr>
            <a:r>
              <a:rPr lang="en-GB" sz="2400" b="1" dirty="0"/>
              <a:t>Hypertensive </a:t>
            </a:r>
            <a:r>
              <a:rPr lang="en-GB" sz="2400" b="1" dirty="0" err="1"/>
              <a:t>arteriopathy</a:t>
            </a:r>
            <a:endParaRPr lang="en-GB" sz="2400" b="1" dirty="0"/>
          </a:p>
          <a:p>
            <a:pPr>
              <a:buFont typeface="Arial" charset="0"/>
              <a:buChar char="•"/>
              <a:defRPr/>
            </a:pPr>
            <a:r>
              <a:rPr lang="en-GB" sz="2400" b="1" dirty="0"/>
              <a:t>Cerebral </a:t>
            </a:r>
            <a:r>
              <a:rPr lang="en-GB" sz="2400" b="1" dirty="0" err="1"/>
              <a:t>amyloid</a:t>
            </a:r>
            <a:r>
              <a:rPr lang="en-GB" sz="2400" b="1" dirty="0"/>
              <a:t> </a:t>
            </a:r>
            <a:r>
              <a:rPr lang="en-GB" sz="2400" b="1" dirty="0" err="1"/>
              <a:t>angiopathy</a:t>
            </a:r>
            <a:endParaRPr lang="en-GB" sz="2400" b="1" dirty="0"/>
          </a:p>
          <a:p>
            <a:pPr>
              <a:buFont typeface="Arial" charset="0"/>
              <a:buChar char="•"/>
              <a:defRPr/>
            </a:pPr>
            <a:endParaRPr lang="en-GB" sz="2000" dirty="0"/>
          </a:p>
          <a:p>
            <a:pPr>
              <a:buFont typeface="Arial" charset="0"/>
              <a:buChar char="•"/>
              <a:defRPr/>
            </a:pPr>
            <a:r>
              <a:rPr lang="en-GB" sz="2000" dirty="0" err="1"/>
              <a:t>Arteriovenous</a:t>
            </a:r>
            <a:r>
              <a:rPr lang="en-GB" sz="2000" dirty="0"/>
              <a:t> malformation</a:t>
            </a:r>
          </a:p>
          <a:p>
            <a:pPr>
              <a:buFont typeface="Arial" charset="0"/>
              <a:buChar char="•"/>
              <a:defRPr/>
            </a:pPr>
            <a:r>
              <a:rPr lang="en-GB" sz="2000" dirty="0"/>
              <a:t>Aneurysm </a:t>
            </a:r>
          </a:p>
          <a:p>
            <a:pPr>
              <a:buFont typeface="Arial" charset="0"/>
              <a:buChar char="•"/>
              <a:defRPr/>
            </a:pPr>
            <a:r>
              <a:rPr lang="en-GB" sz="2000" dirty="0" err="1"/>
              <a:t>Cavernoma</a:t>
            </a:r>
            <a:endParaRPr lang="en-GB" sz="2000" dirty="0"/>
          </a:p>
          <a:p>
            <a:pPr>
              <a:buFont typeface="Arial" charset="0"/>
              <a:buChar char="•"/>
              <a:defRPr/>
            </a:pPr>
            <a:r>
              <a:rPr lang="en-GB" sz="2000" dirty="0"/>
              <a:t>AV fistula </a:t>
            </a:r>
          </a:p>
          <a:p>
            <a:pPr marL="0" indent="0">
              <a:buNone/>
              <a:defRPr/>
            </a:pPr>
            <a:endParaRPr lang="en-GB" sz="2000" dirty="0"/>
          </a:p>
          <a:p>
            <a:pPr>
              <a:buFont typeface="Arial" charset="0"/>
              <a:buChar char="•"/>
              <a:defRPr/>
            </a:pPr>
            <a:r>
              <a:rPr lang="en-GB" sz="2000" dirty="0"/>
              <a:t>Venous sinus thrombosis</a:t>
            </a:r>
          </a:p>
          <a:p>
            <a:pPr>
              <a:buFont typeface="Arial" charset="0"/>
              <a:buChar char="•"/>
              <a:defRPr/>
            </a:pPr>
            <a:r>
              <a:rPr lang="en-GB" sz="2000" dirty="0"/>
              <a:t>Clotting problems</a:t>
            </a:r>
          </a:p>
          <a:p>
            <a:pPr>
              <a:buFont typeface="Arial" charset="0"/>
              <a:buChar char="•"/>
              <a:defRPr/>
            </a:pPr>
            <a:r>
              <a:rPr lang="en-GB" sz="2000" dirty="0"/>
              <a:t>Tumour</a:t>
            </a:r>
          </a:p>
          <a:p>
            <a:pPr>
              <a:buFont typeface="Arial" charset="0"/>
              <a:buChar char="•"/>
              <a:defRPr/>
            </a:pPr>
            <a:r>
              <a:rPr lang="en-GB" sz="2000" dirty="0"/>
              <a:t>RCVS</a:t>
            </a:r>
          </a:p>
          <a:p>
            <a:pPr>
              <a:buFont typeface="Arial" charset="0"/>
              <a:buChar char="•"/>
              <a:defRPr/>
            </a:pPr>
            <a:r>
              <a:rPr lang="en-GB" sz="2000" dirty="0" err="1"/>
              <a:t>Vasculitis</a:t>
            </a:r>
            <a:endParaRPr lang="en-GB" sz="2000" dirty="0"/>
          </a:p>
          <a:p>
            <a:pPr>
              <a:buFont typeface="Arial" charset="0"/>
              <a:buChar char="•"/>
              <a:defRPr/>
            </a:pPr>
            <a:r>
              <a:rPr lang="en-GB" sz="2000" dirty="0" err="1"/>
              <a:t>Endocarditis</a:t>
            </a:r>
            <a:endParaRPr lang="en-US" sz="2000" dirty="0"/>
          </a:p>
        </p:txBody>
      </p:sp>
      <p:sp>
        <p:nvSpPr>
          <p:cNvPr id="4" name="Rectangle 3"/>
          <p:cNvSpPr/>
          <p:nvPr/>
        </p:nvSpPr>
        <p:spPr>
          <a:xfrm>
            <a:off x="555634" y="1052736"/>
            <a:ext cx="4824536" cy="936104"/>
          </a:xfrm>
          <a:prstGeom prst="rect">
            <a:avLst/>
          </a:prstGeom>
          <a:noFill/>
          <a:ln>
            <a:solidFill>
              <a:srgbClr val="5A1B3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TextBox 4"/>
          <p:cNvSpPr txBox="1"/>
          <p:nvPr/>
        </p:nvSpPr>
        <p:spPr>
          <a:xfrm>
            <a:off x="5630107" y="987503"/>
            <a:ext cx="2889107" cy="523220"/>
          </a:xfrm>
          <a:prstGeom prst="rect">
            <a:avLst/>
          </a:prstGeom>
          <a:noFill/>
        </p:spPr>
        <p:txBody>
          <a:bodyPr wrap="none" rtlCol="0">
            <a:spAutoFit/>
          </a:bodyPr>
          <a:lstStyle/>
          <a:p>
            <a:r>
              <a:rPr lang="en-GB" sz="2800" b="1" dirty="0">
                <a:solidFill>
                  <a:schemeClr val="tx2"/>
                </a:solidFill>
              </a:rPr>
              <a:t>“primary” ~80%</a:t>
            </a:r>
            <a:endParaRPr lang="en-US" sz="2800" b="1" dirty="0">
              <a:solidFill>
                <a:schemeClr val="tx2"/>
              </a:solidFill>
            </a:endParaRPr>
          </a:p>
        </p:txBody>
      </p:sp>
      <p:sp>
        <p:nvSpPr>
          <p:cNvPr id="6" name="TextBox 5"/>
          <p:cNvSpPr txBox="1"/>
          <p:nvPr/>
        </p:nvSpPr>
        <p:spPr>
          <a:xfrm>
            <a:off x="5683215" y="1628800"/>
            <a:ext cx="3433953" cy="523220"/>
          </a:xfrm>
          <a:prstGeom prst="rect">
            <a:avLst/>
          </a:prstGeom>
          <a:noFill/>
        </p:spPr>
        <p:txBody>
          <a:bodyPr wrap="none" rtlCol="0">
            <a:spAutoFit/>
          </a:bodyPr>
          <a:lstStyle/>
          <a:p>
            <a:r>
              <a:rPr lang="en-GB" sz="2800" b="1" dirty="0">
                <a:solidFill>
                  <a:schemeClr val="tx2"/>
                </a:solidFill>
              </a:rPr>
              <a:t>other causes ~20%</a:t>
            </a:r>
            <a:endParaRPr lang="en-US" sz="2800" b="1" dirty="0">
              <a:solidFill>
                <a:schemeClr val="tx2"/>
              </a:solidFill>
            </a:endParaRPr>
          </a:p>
        </p:txBody>
      </p:sp>
      <p:sp>
        <p:nvSpPr>
          <p:cNvPr id="7" name="TextBox 6"/>
          <p:cNvSpPr txBox="1"/>
          <p:nvPr/>
        </p:nvSpPr>
        <p:spPr>
          <a:xfrm>
            <a:off x="6588224" y="3429000"/>
            <a:ext cx="841597" cy="461665"/>
          </a:xfrm>
          <a:prstGeom prst="rect">
            <a:avLst/>
          </a:prstGeom>
          <a:noFill/>
        </p:spPr>
        <p:txBody>
          <a:bodyPr wrap="none" rtlCol="0">
            <a:spAutoFit/>
          </a:bodyPr>
          <a:lstStyle/>
          <a:p>
            <a:r>
              <a:rPr lang="en-US" sz="2400" b="1" dirty="0">
                <a:solidFill>
                  <a:srgbClr val="FFFFFF"/>
                </a:solidFill>
              </a:rPr>
              <a:t>AVM</a:t>
            </a:r>
          </a:p>
        </p:txBody>
      </p:sp>
      <p:pic>
        <p:nvPicPr>
          <p:cNvPr id="8" name="Picture 7"/>
          <p:cNvPicPr>
            <a:picLocks noChangeAspect="1"/>
          </p:cNvPicPr>
          <p:nvPr/>
        </p:nvPicPr>
        <p:blipFill>
          <a:blip r:embed="rId3"/>
          <a:stretch>
            <a:fillRect/>
          </a:stretch>
        </p:blipFill>
        <p:spPr>
          <a:xfrm>
            <a:off x="5796136" y="2204864"/>
            <a:ext cx="3024336" cy="1789232"/>
          </a:xfrm>
          <a:prstGeom prst="rect">
            <a:avLst/>
          </a:prstGeom>
        </p:spPr>
      </p:pic>
      <p:sp>
        <p:nvSpPr>
          <p:cNvPr id="9" name="TextBox 8"/>
          <p:cNvSpPr txBox="1"/>
          <p:nvPr/>
        </p:nvSpPr>
        <p:spPr>
          <a:xfrm>
            <a:off x="5868144" y="2204864"/>
            <a:ext cx="3020002" cy="369332"/>
          </a:xfrm>
          <a:prstGeom prst="rect">
            <a:avLst/>
          </a:prstGeom>
          <a:noFill/>
        </p:spPr>
        <p:txBody>
          <a:bodyPr wrap="none" rtlCol="0">
            <a:spAutoFit/>
          </a:bodyPr>
          <a:lstStyle/>
          <a:p>
            <a:r>
              <a:rPr lang="en-US" dirty="0" err="1"/>
              <a:t>Arteriovenous</a:t>
            </a:r>
            <a:r>
              <a:rPr lang="en-US" dirty="0"/>
              <a:t> malformation</a:t>
            </a:r>
          </a:p>
        </p:txBody>
      </p:sp>
      <p:grpSp>
        <p:nvGrpSpPr>
          <p:cNvPr id="12" name="Group 11"/>
          <p:cNvGrpSpPr/>
          <p:nvPr/>
        </p:nvGrpSpPr>
        <p:grpSpPr>
          <a:xfrm>
            <a:off x="5796136" y="4077072"/>
            <a:ext cx="2016224" cy="2059888"/>
            <a:chOff x="3419872" y="4509120"/>
            <a:chExt cx="2088232" cy="2232248"/>
          </a:xfrm>
        </p:grpSpPr>
        <p:pic>
          <p:nvPicPr>
            <p:cNvPr id="10" name="Picture 9"/>
            <p:cNvPicPr>
              <a:picLocks noChangeAspect="1"/>
            </p:cNvPicPr>
            <p:nvPr/>
          </p:nvPicPr>
          <p:blipFill rotWithShape="1">
            <a:blip r:embed="rId4"/>
            <a:srcRect l="5477" t="20324" r="73831" b="17353"/>
            <a:stretch/>
          </p:blipFill>
          <p:spPr>
            <a:xfrm>
              <a:off x="3542261" y="4596480"/>
              <a:ext cx="1892085" cy="2125440"/>
            </a:xfrm>
            <a:prstGeom prst="rect">
              <a:avLst/>
            </a:prstGeom>
          </p:spPr>
        </p:pic>
        <p:sp>
          <p:nvSpPr>
            <p:cNvPr id="11" name="Right Triangle 10"/>
            <p:cNvSpPr/>
            <p:nvPr/>
          </p:nvSpPr>
          <p:spPr>
            <a:xfrm>
              <a:off x="3419872" y="6237312"/>
              <a:ext cx="432048" cy="504056"/>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Triangle 12"/>
            <p:cNvSpPr/>
            <p:nvPr/>
          </p:nvSpPr>
          <p:spPr>
            <a:xfrm flipH="1">
              <a:off x="5148064" y="6381328"/>
              <a:ext cx="360040" cy="360040"/>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Triangle 13"/>
            <p:cNvSpPr/>
            <p:nvPr/>
          </p:nvSpPr>
          <p:spPr>
            <a:xfrm flipV="1">
              <a:off x="3419872" y="4509120"/>
              <a:ext cx="504056" cy="504056"/>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Triangle 14"/>
            <p:cNvSpPr/>
            <p:nvPr/>
          </p:nvSpPr>
          <p:spPr>
            <a:xfrm flipH="1" flipV="1">
              <a:off x="5076056" y="4581128"/>
              <a:ext cx="360040" cy="288032"/>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p:nvSpPr>
        <p:spPr>
          <a:xfrm>
            <a:off x="2935637" y="2843644"/>
            <a:ext cx="181446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latin typeface="Garamond"/>
                <a:cs typeface="Garamond"/>
              </a:rPr>
              <a:t>“</a:t>
            </a:r>
            <a:r>
              <a:rPr lang="en-US" b="1" dirty="0" err="1">
                <a:latin typeface="Garamond"/>
                <a:cs typeface="Garamond"/>
              </a:rPr>
              <a:t>macrovascular</a:t>
            </a:r>
            <a:r>
              <a:rPr lang="en-US" b="1" dirty="0">
                <a:latin typeface="Garamond"/>
                <a:cs typeface="Garamond"/>
              </a:rPr>
              <a:t>”</a:t>
            </a:r>
          </a:p>
        </p:txBody>
      </p:sp>
      <p:sp>
        <p:nvSpPr>
          <p:cNvPr id="17" name="Rectangle 16"/>
          <p:cNvSpPr/>
          <p:nvPr/>
        </p:nvSpPr>
        <p:spPr>
          <a:xfrm>
            <a:off x="539552" y="2204864"/>
            <a:ext cx="4824536" cy="1728192"/>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051720" y="6309320"/>
            <a:ext cx="6904877" cy="646331"/>
          </a:xfrm>
          <a:prstGeom prst="rect">
            <a:avLst/>
          </a:prstGeom>
          <a:noFill/>
        </p:spPr>
        <p:txBody>
          <a:bodyPr wrap="square" rtlCol="0">
            <a:spAutoFit/>
          </a:bodyPr>
          <a:lstStyle/>
          <a:p>
            <a:r>
              <a:rPr lang="en-US" sz="1200" dirty="0"/>
              <a:t>Also see SMASH-U (Structural lesion, Medication, Amyloid </a:t>
            </a:r>
            <a:r>
              <a:rPr lang="en-US" sz="1200" dirty="0" err="1"/>
              <a:t>angiopathy</a:t>
            </a:r>
            <a:r>
              <a:rPr lang="en-US" sz="1200" dirty="0"/>
              <a:t>, Systemic/other disease, Hypertension, Undetermined) f</a:t>
            </a:r>
            <a:r>
              <a:rPr lang="hr-HR" sz="1200" dirty="0"/>
              <a:t>or one suggested ICH classification scheme</a:t>
            </a:r>
            <a:r>
              <a:rPr lang="hr-HR" sz="1200" i="1" dirty="0"/>
              <a:t> Stroke</a:t>
            </a:r>
            <a:r>
              <a:rPr lang="hr-HR" sz="1200" dirty="0"/>
              <a:t>. 2012;43:2592-2597</a:t>
            </a:r>
            <a:endParaRPr lang="en-US" sz="1200" dirty="0"/>
          </a:p>
          <a:p>
            <a:endParaRPr lang="en-US" sz="1200" dirty="0"/>
          </a:p>
        </p:txBody>
      </p:sp>
      <p:sp>
        <p:nvSpPr>
          <p:cNvPr id="27" name="TextBox 26">
            <a:extLst>
              <a:ext uri="{FF2B5EF4-FFF2-40B4-BE49-F238E27FC236}">
                <a16:creationId xmlns:a16="http://schemas.microsoft.com/office/drawing/2014/main" id="{91CFD600-6252-EA4F-8649-E4E7B5C3BFC3}"/>
              </a:ext>
            </a:extLst>
          </p:cNvPr>
          <p:cNvSpPr txBox="1"/>
          <p:nvPr/>
        </p:nvSpPr>
        <p:spPr>
          <a:xfrm>
            <a:off x="2333033" y="124531"/>
            <a:ext cx="4193327" cy="523220"/>
          </a:xfrm>
          <a:prstGeom prst="rect">
            <a:avLst/>
          </a:prstGeom>
          <a:noFill/>
        </p:spPr>
        <p:txBody>
          <a:bodyPr wrap="none" rtlCol="0">
            <a:spAutoFit/>
          </a:bodyPr>
          <a:lstStyle/>
          <a:p>
            <a:r>
              <a:rPr lang="en-US" sz="2800" b="1" dirty="0">
                <a:solidFill>
                  <a:schemeClr val="bg1"/>
                </a:solidFill>
              </a:rPr>
              <a:t>Causes of spontaneous ICH</a:t>
            </a:r>
          </a:p>
        </p:txBody>
      </p:sp>
    </p:spTree>
    <p:extLst>
      <p:ext uri="{BB962C8B-B14F-4D97-AF65-F5344CB8AC3E}">
        <p14:creationId xmlns:p14="http://schemas.microsoft.com/office/powerpoint/2010/main" val="302881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 definition of cerebral small vessel disease </a:t>
            </a:r>
          </a:p>
        </p:txBody>
      </p:sp>
      <p:sp>
        <p:nvSpPr>
          <p:cNvPr id="3" name="Content Placeholder 2"/>
          <p:cNvSpPr>
            <a:spLocks noGrp="1"/>
          </p:cNvSpPr>
          <p:nvPr>
            <p:ph idx="1"/>
          </p:nvPr>
        </p:nvSpPr>
        <p:spPr>
          <a:xfrm>
            <a:off x="467544" y="1772816"/>
            <a:ext cx="8208912" cy="180020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lgn="just">
              <a:buNone/>
            </a:pPr>
            <a:r>
              <a:rPr lang="en-US" i="1" dirty="0"/>
              <a:t>A group of pathologies affecting small perforating cerebral arterioles, capillaries (and </a:t>
            </a:r>
            <a:r>
              <a:rPr lang="en-US" i="1" dirty="0" err="1"/>
              <a:t>venules</a:t>
            </a:r>
            <a:r>
              <a:rPr lang="en-US" i="1" dirty="0"/>
              <a:t>), associated with a characteristic spectrum of clinical and imaging findings</a:t>
            </a:r>
          </a:p>
        </p:txBody>
      </p:sp>
      <p:pic>
        <p:nvPicPr>
          <p:cNvPr id="4" name="Picture 3"/>
          <p:cNvPicPr>
            <a:picLocks noChangeAspect="1"/>
          </p:cNvPicPr>
          <p:nvPr/>
        </p:nvPicPr>
        <p:blipFill rotWithShape="1">
          <a:blip r:embed="rId2"/>
          <a:srcRect t="3698"/>
          <a:stretch/>
        </p:blipFill>
        <p:spPr>
          <a:xfrm>
            <a:off x="467544" y="4293096"/>
            <a:ext cx="8250809" cy="1944216"/>
          </a:xfrm>
          <a:prstGeom prst="rect">
            <a:avLst/>
          </a:prstGeom>
        </p:spPr>
      </p:pic>
      <p:sp>
        <p:nvSpPr>
          <p:cNvPr id="5" name="TextBox 4"/>
          <p:cNvSpPr txBox="1"/>
          <p:nvPr/>
        </p:nvSpPr>
        <p:spPr>
          <a:xfrm>
            <a:off x="5652120" y="6453336"/>
            <a:ext cx="3276603" cy="307777"/>
          </a:xfrm>
          <a:prstGeom prst="rect">
            <a:avLst/>
          </a:prstGeom>
          <a:noFill/>
        </p:spPr>
        <p:txBody>
          <a:bodyPr wrap="none" rtlCol="0">
            <a:spAutoFit/>
          </a:bodyPr>
          <a:lstStyle/>
          <a:p>
            <a:r>
              <a:rPr lang="nl-NL" sz="1400" dirty="0"/>
              <a:t>Lancet </a:t>
            </a:r>
            <a:r>
              <a:rPr lang="nl-NL" sz="1400" dirty="0" err="1"/>
              <a:t>Neurol</a:t>
            </a:r>
            <a:r>
              <a:rPr lang="nl-NL" sz="1400" dirty="0"/>
              <a:t>. 2013 Aug;12(8):822-38.</a:t>
            </a:r>
            <a:endParaRPr lang="en-US" sz="1400" dirty="0"/>
          </a:p>
        </p:txBody>
      </p:sp>
    </p:spTree>
    <p:extLst>
      <p:ext uri="{BB962C8B-B14F-4D97-AF65-F5344CB8AC3E}">
        <p14:creationId xmlns:p14="http://schemas.microsoft.com/office/powerpoint/2010/main" val="482902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endParaRPr lang="en-GB"/>
          </a:p>
        </p:txBody>
      </p:sp>
      <p:pic>
        <p:nvPicPr>
          <p:cNvPr id="451587" name="Picture 3" descr="microcirc"/>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51588" name="Text Box 4"/>
          <p:cNvSpPr txBox="1">
            <a:spLocks noChangeArrowheads="1"/>
          </p:cNvSpPr>
          <p:nvPr/>
        </p:nvSpPr>
        <p:spPr bwMode="auto">
          <a:xfrm>
            <a:off x="6907213" y="6400800"/>
            <a:ext cx="2236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i="1"/>
              <a:t>Salamon, 1973</a:t>
            </a:r>
          </a:p>
        </p:txBody>
      </p:sp>
      <p:sp>
        <p:nvSpPr>
          <p:cNvPr id="451589" name="Text Box 5"/>
          <p:cNvSpPr txBox="1">
            <a:spLocks noChangeArrowheads="1"/>
          </p:cNvSpPr>
          <p:nvPr/>
        </p:nvSpPr>
        <p:spPr bwMode="auto">
          <a:xfrm>
            <a:off x="6169527" y="4541829"/>
            <a:ext cx="2297732" cy="707886"/>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000" b="1"/>
              <a:t>deep perforators  </a:t>
            </a:r>
            <a:r>
              <a:rPr lang="en-GB" sz="2000" b="1" dirty="0"/>
              <a:t>(basal ganglia)</a:t>
            </a:r>
          </a:p>
        </p:txBody>
      </p:sp>
      <p:sp>
        <p:nvSpPr>
          <p:cNvPr id="2" name="TextBox 1"/>
          <p:cNvSpPr txBox="1"/>
          <p:nvPr/>
        </p:nvSpPr>
        <p:spPr>
          <a:xfrm>
            <a:off x="2297578" y="98803"/>
            <a:ext cx="4038961"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a:t>small vessel networks</a:t>
            </a:r>
          </a:p>
          <a:p>
            <a:pPr algn="ctr"/>
            <a:r>
              <a:rPr lang="en-US" sz="2800" b="1" dirty="0"/>
              <a:t>of the brain</a:t>
            </a:r>
          </a:p>
        </p:txBody>
      </p:sp>
      <p:sp>
        <p:nvSpPr>
          <p:cNvPr id="11" name="Text Box 5"/>
          <p:cNvSpPr txBox="1">
            <a:spLocks noChangeArrowheads="1"/>
          </p:cNvSpPr>
          <p:nvPr/>
        </p:nvSpPr>
        <p:spPr bwMode="auto">
          <a:xfrm>
            <a:off x="160802" y="3014285"/>
            <a:ext cx="2084715" cy="132343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000" b="1" dirty="0">
                <a:solidFill>
                  <a:srgbClr val="FF0000"/>
                </a:solidFill>
              </a:rPr>
              <a:t>cortical-</a:t>
            </a:r>
            <a:r>
              <a:rPr lang="en-GB" sz="2000" b="1" dirty="0" err="1">
                <a:solidFill>
                  <a:srgbClr val="FF0000"/>
                </a:solidFill>
              </a:rPr>
              <a:t>leptomeningeal</a:t>
            </a:r>
            <a:r>
              <a:rPr lang="en-GB" sz="2000" b="1" dirty="0">
                <a:solidFill>
                  <a:srgbClr val="FF0000"/>
                </a:solidFill>
              </a:rPr>
              <a:t> arterioles and arteries</a:t>
            </a:r>
          </a:p>
        </p:txBody>
      </p:sp>
      <p:pic>
        <p:nvPicPr>
          <p:cNvPr id="9" name="Picture 8" descr="Hypertensive arteriopathy Figure 1.TIF"/>
          <p:cNvPicPr>
            <a:picLocks noChangeAspect="1"/>
          </p:cNvPicPr>
          <p:nvPr/>
        </p:nvPicPr>
        <p:blipFill>
          <a:blip r:embed="rId4" cstate="print"/>
          <a:srcRect l="20128" t="34650" r="3058" b="33852"/>
          <a:stretch>
            <a:fillRect/>
          </a:stretch>
        </p:blipFill>
        <p:spPr bwMode="auto">
          <a:xfrm>
            <a:off x="4441192" y="5167441"/>
            <a:ext cx="1141348" cy="1038631"/>
          </a:xfrm>
          <a:prstGeom prst="rect">
            <a:avLst/>
          </a:prstGeom>
          <a:noFill/>
          <a:ln w="9525">
            <a:solidFill>
              <a:schemeClr val="tx1"/>
            </a:solidFill>
            <a:miter lim="800000"/>
            <a:headEnd/>
            <a:tailEnd/>
          </a:ln>
        </p:spPr>
      </p:pic>
      <p:sp>
        <p:nvSpPr>
          <p:cNvPr id="10" name="Text Box 5"/>
          <p:cNvSpPr txBox="1">
            <a:spLocks noChangeArrowheads="1"/>
          </p:cNvSpPr>
          <p:nvPr/>
        </p:nvSpPr>
        <p:spPr bwMode="auto">
          <a:xfrm>
            <a:off x="6660232" y="3241090"/>
            <a:ext cx="2297732" cy="707886"/>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000" b="1" dirty="0"/>
              <a:t>deep perforators  (white matter)</a:t>
            </a:r>
          </a:p>
        </p:txBody>
      </p:sp>
      <p:sp>
        <p:nvSpPr>
          <p:cNvPr id="3" name="TextBox 2"/>
          <p:cNvSpPr txBox="1"/>
          <p:nvPr/>
        </p:nvSpPr>
        <p:spPr>
          <a:xfrm>
            <a:off x="177280" y="582626"/>
            <a:ext cx="963725"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i="1" dirty="0">
                <a:solidFill>
                  <a:srgbClr val="FF0000"/>
                </a:solidFill>
              </a:rPr>
              <a:t>CAA</a:t>
            </a:r>
          </a:p>
        </p:txBody>
      </p:sp>
      <p:pic>
        <p:nvPicPr>
          <p:cNvPr id="13" name="Picture 12"/>
          <p:cNvPicPr>
            <a:picLocks noChangeAspect="1"/>
          </p:cNvPicPr>
          <p:nvPr/>
        </p:nvPicPr>
        <p:blipFill>
          <a:blip r:embed="rId5"/>
          <a:stretch>
            <a:fillRect/>
          </a:stretch>
        </p:blipFill>
        <p:spPr>
          <a:xfrm>
            <a:off x="160802" y="4496638"/>
            <a:ext cx="2448271" cy="1081688"/>
          </a:xfrm>
          <a:prstGeom prst="rect">
            <a:avLst/>
          </a:prstGeom>
          <a:ln>
            <a:solidFill>
              <a:schemeClr val="accent1">
                <a:shade val="50000"/>
              </a:schemeClr>
            </a:solidFill>
          </a:ln>
        </p:spPr>
      </p:pic>
      <p:sp>
        <p:nvSpPr>
          <p:cNvPr id="4" name="Oval 3"/>
          <p:cNvSpPr/>
          <p:nvPr/>
        </p:nvSpPr>
        <p:spPr>
          <a:xfrm>
            <a:off x="6228181" y="2251858"/>
            <a:ext cx="1358063" cy="792758"/>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903509" y="3342382"/>
            <a:ext cx="1358063" cy="792758"/>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9628867">
            <a:off x="344784" y="1266229"/>
            <a:ext cx="1358063" cy="79275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5"/>
          <p:cNvSpPr txBox="1">
            <a:spLocks noChangeArrowheads="1"/>
          </p:cNvSpPr>
          <p:nvPr/>
        </p:nvSpPr>
        <p:spPr bwMode="auto">
          <a:xfrm>
            <a:off x="5850669" y="5425147"/>
            <a:ext cx="3293332" cy="52322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800" b="1" i="1" dirty="0"/>
              <a:t>Arteriolosclerosis </a:t>
            </a:r>
          </a:p>
        </p:txBody>
      </p:sp>
    </p:spTree>
    <p:extLst>
      <p:ext uri="{BB962C8B-B14F-4D97-AF65-F5344CB8AC3E}">
        <p14:creationId xmlns:p14="http://schemas.microsoft.com/office/powerpoint/2010/main" val="14142854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925</TotalTime>
  <Words>2944</Words>
  <Application>Microsoft Office PowerPoint</Application>
  <PresentationFormat>On-screen Show (4:3)</PresentationFormat>
  <Paragraphs>518</Paragraphs>
  <Slides>56</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ＭＳ Ｐゴシック</vt:lpstr>
      <vt:lpstr>Arial</vt:lpstr>
      <vt:lpstr>Arial Unicode MS</vt:lpstr>
      <vt:lpstr>Calibri</vt:lpstr>
      <vt:lpstr>Franklin Gothic Book</vt:lpstr>
      <vt:lpstr>Garamond</vt:lpstr>
      <vt:lpstr>Menlo</vt:lpstr>
      <vt:lpstr>Times New Roman</vt:lpstr>
      <vt:lpstr>Verdana</vt:lpstr>
      <vt:lpstr>Wingdings</vt:lpstr>
      <vt:lpstr>Office Theme</vt:lpstr>
      <vt:lpstr>PowerPoint Presentation</vt:lpstr>
      <vt:lpstr>PowerPoint Presentation</vt:lpstr>
      <vt:lpstr>PowerPoint Presentation</vt:lpstr>
      <vt:lpstr>AGENDA </vt:lpstr>
      <vt:lpstr>Introduction to the Study and Scientific Background </vt:lpstr>
      <vt:lpstr>PowerPoint Presentation</vt:lpstr>
      <vt:lpstr>PowerPoint Presentation</vt:lpstr>
      <vt:lpstr>A definition of cerebral small vessel disease </vt:lpstr>
      <vt:lpstr>PowerPoint Presentation</vt:lpstr>
      <vt:lpstr>PowerPoint Presentation</vt:lpstr>
      <vt:lpstr>Why use an SVD imaging biomarker?</vt:lpstr>
      <vt:lpstr>The ideal biomarker for clinical studies</vt:lpstr>
      <vt:lpstr>PowerPoint Presentation</vt:lpstr>
      <vt:lpstr>PowerPoint Presentation</vt:lpstr>
      <vt:lpstr>WMH volume increases over time</vt:lpstr>
      <vt:lpstr>PowerPoint Presentation</vt:lpstr>
      <vt:lpstr>Telemetric Bluetooth Home Monitoring</vt:lpstr>
      <vt:lpstr>PowerPoint Presentation</vt:lpstr>
      <vt:lpstr>Conclusions</vt:lpstr>
      <vt:lpstr>PowerPoint Presentation</vt:lpstr>
      <vt:lpstr>Study Objectives</vt:lpstr>
      <vt:lpstr>PowerPoint Presentation</vt:lpstr>
      <vt:lpstr>PowerPoint Presentation</vt:lpstr>
      <vt:lpstr>PowerPoint Presentation</vt:lpstr>
      <vt:lpstr>Recruitment</vt:lpstr>
      <vt:lpstr>Inclusion Criteria</vt:lpstr>
      <vt:lpstr>Exclusion Criteria</vt:lpstr>
      <vt:lpstr>PowerPoint Presentation</vt:lpstr>
      <vt:lpstr>Randomisation Procedure</vt:lpstr>
      <vt:lpstr>PowerPoint Presentation</vt:lpstr>
      <vt:lpstr>BP Measurement at Baseline</vt:lpstr>
      <vt:lpstr>Telemetric Home BP Monitor</vt:lpstr>
      <vt:lpstr>BP Treatment/Prescription changes</vt:lpstr>
      <vt:lpstr>BP Target</vt:lpstr>
      <vt:lpstr>PowerPoint Presentation</vt:lpstr>
      <vt:lpstr>Coordination of PROHIBIT-ICH </vt:lpstr>
      <vt:lpstr>Clinical Data Collection: eCRF </vt:lpstr>
      <vt:lpstr>PowerPoint Presentation</vt:lpstr>
      <vt:lpstr>Clinical Data Collection: eCRF </vt:lpstr>
      <vt:lpstr>PowerPoint Presentation</vt:lpstr>
      <vt:lpstr>Blood Sample - Baseline </vt:lpstr>
      <vt:lpstr>Clinical Data Collection: eCRF</vt:lpstr>
      <vt:lpstr>Questionnaires/Assessments </vt:lpstr>
      <vt:lpstr>MRI </vt:lpstr>
      <vt:lpstr>MRI </vt:lpstr>
      <vt:lpstr>MRI</vt:lpstr>
      <vt:lpstr>PowerPoint Presentation</vt:lpstr>
      <vt:lpstr>PowerPoint Presentation</vt:lpstr>
      <vt:lpstr>MRI Image upload and transfer</vt:lpstr>
      <vt:lpstr>PowerPoint Presentation</vt:lpstr>
      <vt:lpstr>PowerPoint Presentation</vt:lpstr>
      <vt:lpstr>PowerPoint Presentation</vt:lpstr>
      <vt:lpstr>PowerPoint Presentation</vt:lpstr>
      <vt:lpstr>Where Are We?</vt:lpstr>
      <vt:lpstr>If All Is In Place…</vt:lpstr>
      <vt:lpstr>THANK YOU</vt:lpstr>
    </vt:vector>
  </TitlesOfParts>
  <Company>UCL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Butt Shahena</dc:creator>
  <cp:lastModifiedBy>Emily-rose Vaughan-Fowler</cp:lastModifiedBy>
  <cp:revision>82</cp:revision>
  <cp:lastPrinted>2018-03-10T11:08:04Z</cp:lastPrinted>
  <dcterms:created xsi:type="dcterms:W3CDTF">2018-03-09T12:54:43Z</dcterms:created>
  <dcterms:modified xsi:type="dcterms:W3CDTF">2020-10-22T11:26:50Z</dcterms:modified>
</cp:coreProperties>
</file>