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8" r:id="rId1"/>
  </p:sldMasterIdLst>
  <p:notesMasterIdLst>
    <p:notesMasterId r:id="rId16"/>
  </p:notesMasterIdLst>
  <p:handoutMasterIdLst>
    <p:handoutMasterId r:id="rId17"/>
  </p:handoutMasterIdLst>
  <p:sldIdLst>
    <p:sldId id="291" r:id="rId2"/>
    <p:sldId id="260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3" r:id="rId12"/>
    <p:sldId id="300" r:id="rId13"/>
    <p:sldId id="301" r:id="rId14"/>
    <p:sldId id="302" r:id="rId15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6149" autoAdjust="0"/>
  </p:normalViewPr>
  <p:slideViewPr>
    <p:cSldViewPr snapToGrid="0">
      <p:cViewPr varScale="1">
        <p:scale>
          <a:sx n="84" d="100"/>
          <a:sy n="84" d="100"/>
        </p:scale>
        <p:origin x="10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434999" cy="356199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247" y="2"/>
            <a:ext cx="4434999" cy="356199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C0A53DFD-3326-4C69-A356-90B8B8F45B6A}" type="datetimeFigureOut">
              <a:rPr lang="en-GB" smtClean="0"/>
              <a:t>27/11/2024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103"/>
            <a:ext cx="4434999" cy="356198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247" y="6743103"/>
            <a:ext cx="4434999" cy="356198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C3D9555B-3FED-4ACE-A628-4E58DC362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3582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434999" cy="356199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2"/>
            <a:ext cx="4434999" cy="356199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28D59599-6D24-495C-A1C2-61012B3BD28B}" type="datetimeFigureOut">
              <a:rPr lang="en-GB" smtClean="0"/>
              <a:t>27/11/2024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19488" y="887413"/>
            <a:ext cx="3195637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41"/>
            <a:ext cx="8187690" cy="2795350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3"/>
            <a:ext cx="4434999" cy="356198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3"/>
            <a:ext cx="4434999" cy="356198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3D952316-1DAA-47F2-81FA-F41CF27779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9153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08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95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098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17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32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09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88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94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171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62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29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63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sci.ox.ac.uk/research/internal-research-funding/funding-directory" TargetMode="External"/><Relationship Id="rId2" Type="http://schemas.openxmlformats.org/officeDocument/2006/relationships/hyperlink" Target="mailto:research@medsci.ox.ac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researchsupport.admin.ox.ac.uk/funding/internal/jff/awards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jff@medsci.ox.ac.uk" TargetMode="External"/><Relationship Id="rId2" Type="http://schemas.openxmlformats.org/officeDocument/2006/relationships/hyperlink" Target="mailto:research@medsci.ox.ac.uk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hyperlink" Target="https://www.medsci.ox.ac.uk/research/researchers-toolki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support.admin.ox.ac.uk/funding/internal" TargetMode="External"/><Relationship Id="rId2" Type="http://schemas.openxmlformats.org/officeDocument/2006/relationships/hyperlink" Target="https://www.medsci.ox.ac.uk/research/internal-research-funding/funding-directory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hyperlink" Target="https://irams.ox.ac.uk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edsci.ox.ac.uk/research/internal-research-funding/funding-directory/managed-by-msd/medical-science-internal-fund-pump-priming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researchsupport.admin.ox.ac.uk/funding/internal/jff/notes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780837" y="1744628"/>
            <a:ext cx="7726165" cy="418576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GB" sz="4500" dirty="0">
                <a:solidFill>
                  <a:srgbClr val="002248"/>
                </a:solidFill>
                <a:latin typeface="FoundrySterling-Book"/>
              </a:rPr>
              <a:t>Medical Sciences Division</a:t>
            </a:r>
            <a:br>
              <a:rPr lang="en-GB" sz="4500" dirty="0">
                <a:solidFill>
                  <a:srgbClr val="002248"/>
                </a:solidFill>
                <a:latin typeface="FoundrySterling-Book"/>
              </a:rPr>
            </a:br>
            <a:r>
              <a:rPr lang="en-GB" sz="4500" dirty="0">
                <a:solidFill>
                  <a:srgbClr val="002248"/>
                </a:solidFill>
                <a:latin typeface="FoundrySterling-Book"/>
              </a:rPr>
              <a:t>Internal Funding Schemes</a:t>
            </a:r>
            <a:endParaRPr lang="en-US" sz="4500" dirty="0">
              <a:solidFill>
                <a:srgbClr val="002248"/>
              </a:solidFill>
              <a:latin typeface="FoundrySterling-Book"/>
            </a:endParaRPr>
          </a:p>
          <a:p>
            <a:endParaRPr lang="en-US" sz="1600" dirty="0">
              <a:solidFill>
                <a:srgbClr val="002248"/>
              </a:solidFill>
              <a:latin typeface="FoundrySterling-Book"/>
            </a:endParaRPr>
          </a:p>
          <a:p>
            <a:pPr algn="r"/>
            <a:endParaRPr lang="en-GB" sz="1600" dirty="0">
              <a:latin typeface="FoundrySterling-Book"/>
            </a:endParaRPr>
          </a:p>
          <a:p>
            <a:pPr algn="r"/>
            <a:r>
              <a:rPr lang="en-GB" sz="1600" dirty="0">
                <a:latin typeface="FoundrySterling-Book"/>
              </a:rPr>
              <a:t>Adelyn Wise, Research Funding Manager</a:t>
            </a:r>
          </a:p>
          <a:p>
            <a:pPr algn="r"/>
            <a:r>
              <a:rPr lang="en-GB" sz="1600" dirty="0">
                <a:latin typeface="FoundrySterling-Book"/>
              </a:rPr>
              <a:t>Secretary for John Fell Fund MSD Sub-Committee</a:t>
            </a:r>
          </a:p>
          <a:p>
            <a:pPr algn="r"/>
            <a:endParaRPr lang="en-GB" sz="1600" dirty="0">
              <a:latin typeface="FoundrySterling-Book"/>
            </a:endParaRPr>
          </a:p>
          <a:p>
            <a:pPr algn="r"/>
            <a:r>
              <a:rPr lang="en-GB" sz="1600" dirty="0">
                <a:latin typeface="FoundrySterling-Book"/>
              </a:rPr>
              <a:t>Medical Sciences Divisional Office</a:t>
            </a:r>
          </a:p>
          <a:p>
            <a:pPr algn="r"/>
            <a:r>
              <a:rPr lang="en-GB" sz="1600" dirty="0">
                <a:latin typeface="FoundrySterling-Book"/>
                <a:hlinkClick r:id="rId2"/>
              </a:rPr>
              <a:t>research@medsci.ox.ac.uk</a:t>
            </a:r>
            <a:endParaRPr lang="en-GB" sz="1600" dirty="0">
              <a:latin typeface="FoundrySterling-Book"/>
            </a:endParaRPr>
          </a:p>
          <a:p>
            <a:r>
              <a:rPr lang="en-GB" sz="1600" dirty="0">
                <a:latin typeface="FoundrySterling-Book"/>
              </a:rPr>
              <a:t>  </a:t>
            </a:r>
          </a:p>
          <a:p>
            <a:pPr algn="r"/>
            <a:r>
              <a:rPr lang="en-GB" sz="1600" dirty="0">
                <a:latin typeface="FoundrySterling-Book"/>
              </a:rPr>
              <a:t>Guidance for applicants on all Medical Sciences Internal Funds:</a:t>
            </a:r>
            <a:br>
              <a:rPr lang="en-GB" sz="1600" dirty="0">
                <a:latin typeface="FoundrySterling-Book"/>
              </a:rPr>
            </a:br>
            <a:r>
              <a:rPr lang="en-GB" sz="1600" dirty="0">
                <a:latin typeface="FoundrySterling-Book"/>
                <a:hlinkClick r:id="rId3"/>
              </a:rPr>
              <a:t>https://www.medsci.ox.ac.uk/research/internal-research-funding/funding-directory</a:t>
            </a:r>
            <a:r>
              <a:rPr lang="en-GB" sz="1600" dirty="0">
                <a:latin typeface="FoundrySterling-Book"/>
              </a:rPr>
              <a:t> </a:t>
            </a:r>
          </a:p>
          <a:p>
            <a:endParaRPr lang="en-US" sz="160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40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117E8FD8-9A3C-54D3-F370-205B995507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885" y="123836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91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53014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002248"/>
                </a:solidFill>
                <a:latin typeface="FoundrySterling-Book"/>
              </a:rPr>
              <a:t>John Fell Fund   </a:t>
            </a:r>
            <a:r>
              <a:rPr lang="en-GB" sz="2800" dirty="0">
                <a:solidFill>
                  <a:srgbClr val="002248"/>
                </a:solidFill>
                <a:latin typeface="FoundrySterling-Book"/>
              </a:rPr>
              <a:t>Statistics for NDCN</a:t>
            </a:r>
            <a:endParaRPr lang="en-GB" sz="1400" dirty="0">
              <a:solidFill>
                <a:schemeClr val="tx1"/>
              </a:solidFill>
            </a:endParaRPr>
          </a:p>
          <a:p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Over 5 years (15 rounds) of John Fell Fund from Michaelmas 2019 – Trinity 2024 (inclusive), applicants entering NDCN as their Approving Unit in IRAMS: 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Submitted 60 applications to the John Fell Fund (second behind NDM)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Received 24 awards from the John Fell Fund totalling £630k</a:t>
            </a:r>
          </a:p>
          <a:p>
            <a:pPr marL="1049020" lvl="2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26 Main Award applications, 13 awards – 50% success rate</a:t>
            </a:r>
          </a:p>
          <a:p>
            <a:pPr marL="1049020" lvl="2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34 Small Award applications, 11 awards – 32% success rate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Had an overall success rate of 40% (MSD average is 41%)</a:t>
            </a:r>
          </a:p>
          <a:p>
            <a:pPr marL="1049020" lvl="2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34 Category A (Pump Priming) applications – 35% success rate</a:t>
            </a:r>
          </a:p>
          <a:p>
            <a:pPr marL="1049020" lvl="2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21 Category B (ECR) applications – 48% success rate</a:t>
            </a:r>
          </a:p>
          <a:p>
            <a:pPr marL="1049020" lvl="2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3 Category C (Networks) and 2 Category E (Match funding) applications</a:t>
            </a:r>
          </a:p>
          <a:p>
            <a:pPr marL="1049020" lvl="2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0 Category F applications (in the time period)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786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5206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002248"/>
                </a:solidFill>
                <a:latin typeface="FoundrySterling-Book"/>
              </a:rPr>
              <a:t>John Fell Fund   </a:t>
            </a:r>
            <a:r>
              <a:rPr lang="en-GB" sz="2800" dirty="0">
                <a:solidFill>
                  <a:srgbClr val="002248"/>
                </a:solidFill>
                <a:latin typeface="FoundrySterling-Book"/>
              </a:rPr>
              <a:t>Sample of projects from NDCN</a:t>
            </a:r>
            <a:endParaRPr lang="en-GB" sz="1400" dirty="0">
              <a:solidFill>
                <a:schemeClr val="tx1"/>
              </a:solidFill>
            </a:endParaRPr>
          </a:p>
          <a:p>
            <a:r>
              <a:rPr lang="en-GB" sz="1400" dirty="0">
                <a:latin typeface="FoundrySterling-Book"/>
              </a:rPr>
              <a:t>List of all successful JFF awards to 2022: </a:t>
            </a:r>
            <a:r>
              <a:rPr lang="en-GB" sz="1400" dirty="0">
                <a:latin typeface="FoundrySterling-Book"/>
                <a:hlinkClick r:id="rId2"/>
              </a:rPr>
              <a:t>https://researchsupport.admin.ox.ac.uk/funding/internal/jff/awards</a:t>
            </a:r>
            <a:r>
              <a:rPr lang="en-GB" sz="1400" dirty="0">
                <a:latin typeface="FoundrySterling-Book"/>
              </a:rPr>
              <a:t> </a:t>
            </a:r>
          </a:p>
          <a:p>
            <a:endParaRPr lang="en-GB" sz="1400" dirty="0">
              <a:latin typeface="FoundrySterling-Book"/>
            </a:endParaRPr>
          </a:p>
          <a:p>
            <a:pPr>
              <a:spcAft>
                <a:spcPts val="1125"/>
              </a:spcAft>
            </a:pPr>
            <a:r>
              <a:rPr lang="en-GB" dirty="0">
                <a:latin typeface="FoundrySterling-Book"/>
              </a:rPr>
              <a:t>Recently successful Main Award applications to John Fell Fund from applicants entering NDCN as their Approving Unit in IRAMS:</a:t>
            </a:r>
          </a:p>
          <a:p>
            <a:pPr marL="134620" indent="-134620">
              <a:spcAft>
                <a:spcPts val="600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Category A (Pump Priming)</a:t>
            </a:r>
          </a:p>
          <a:p>
            <a:pPr marL="591820" lvl="1" indent="-134620">
              <a:spcAft>
                <a:spcPts val="600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Sleep rhythm modulation with closed-loop transcranial electrical stimulation</a:t>
            </a:r>
          </a:p>
          <a:p>
            <a:pPr marL="591820" lvl="1" indent="-134620">
              <a:spcAft>
                <a:spcPts val="600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Investigating IP3R1-mediated disease mechanisms in ataxia</a:t>
            </a:r>
          </a:p>
          <a:p>
            <a:pPr marL="591820" lvl="1" indent="-134620">
              <a:spcAft>
                <a:spcPts val="600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Electroporation-mediated transfer of DNA minicircles as a novel method for delivery of large transgenes for retinal gene therapy</a:t>
            </a:r>
          </a:p>
          <a:p>
            <a:pPr marL="134620" indent="-134620">
              <a:spcAft>
                <a:spcPts val="600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Category B (Early career researcher)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Uncovering cell fate determination in fusion-driven cancers</a:t>
            </a:r>
          </a:p>
          <a:p>
            <a:pPr marL="134620" indent="-134620">
              <a:spcAft>
                <a:spcPts val="600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Category E (Match funding)</a:t>
            </a:r>
          </a:p>
          <a:p>
            <a:pPr marL="591820" lvl="1" indent="-134620">
              <a:spcAft>
                <a:spcPts val="600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Advancing our understanding of immune-neuron interactions to unravel the complexity of neuropathic pain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443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50141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002248"/>
                </a:solidFill>
                <a:latin typeface="FoundrySterling-Book"/>
              </a:rPr>
              <a:t>John Fell Fund   </a:t>
            </a:r>
            <a:r>
              <a:rPr lang="en-GB" sz="2800" dirty="0">
                <a:latin typeface="FoundrySterling-Book"/>
              </a:rPr>
              <a:t>G</a:t>
            </a:r>
            <a:r>
              <a:rPr lang="en-GB" sz="2800" dirty="0">
                <a:solidFill>
                  <a:schemeClr val="tx1"/>
                </a:solidFill>
              </a:rPr>
              <a:t>uidance for applicants</a:t>
            </a:r>
            <a:endParaRPr lang="en-GB" sz="1400" dirty="0">
              <a:solidFill>
                <a:schemeClr val="tx1"/>
              </a:solidFill>
            </a:endParaRPr>
          </a:p>
          <a:p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Success rate for Main Awards on average is around 30% (excluding Cat F) and for Small Awards is around 25%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There is no upper limit for Main award applications, but the mean award in MSD is £44k (2023 data)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MSD Sub-committee prefers to support awards up to a maximum of £50k - £60k. Applications &gt;£100k are rarely supported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The mean Main Award application value is higher for Male than Female applicants (£75k / £62k).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Early Career Researchers are encouraged to include a letter of support from their supervisor or list them as a co-applicant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Ensure the Plain English Summary is suitable for a range of reviewers and non-specialists 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929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50141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002248"/>
                </a:solidFill>
                <a:latin typeface="FoundrySterling-Book"/>
              </a:rPr>
              <a:t>John Fell Fund   </a:t>
            </a:r>
            <a:r>
              <a:rPr lang="en-GB" sz="2800" dirty="0">
                <a:latin typeface="FoundrySterling-Book"/>
              </a:rPr>
              <a:t>G</a:t>
            </a:r>
            <a:r>
              <a:rPr lang="en-GB" sz="2800" dirty="0">
                <a:solidFill>
                  <a:schemeClr val="tx1"/>
                </a:solidFill>
              </a:rPr>
              <a:t>uidance for applicants</a:t>
            </a:r>
            <a:endParaRPr lang="en-GB" sz="1400" dirty="0">
              <a:solidFill>
                <a:schemeClr val="tx1"/>
              </a:solidFill>
            </a:endParaRPr>
          </a:p>
          <a:p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Ask for the application to be badged as cross divisional if the relevant divisional JFF teams have agreed it is of strategic importance to more than one division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Use the correct application form (Case for Support template) downloaded from IRAMS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Separate Business Case document for Category F applications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Ensure images are readable and add value to the narrative 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Justification is key! 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Why can’t you fund this elsewhere? How specifically will this award enable you to progress and seek further external funding?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What feedback from an unsuccessful external grant means you need this funding?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952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44191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700" dirty="0">
                <a:solidFill>
                  <a:srgbClr val="002248"/>
                </a:solidFill>
                <a:latin typeface="FoundrySterling-Book"/>
              </a:rPr>
              <a:t>MSDO Research Strategy &amp; Funding Team</a:t>
            </a:r>
            <a:endParaRPr lang="en-GB" sz="3700" dirty="0">
              <a:solidFill>
                <a:schemeClr val="tx1"/>
              </a:solidFill>
            </a:endParaRPr>
          </a:p>
          <a:p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Leila Whitworth: Head of Research Strategy and Funding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Adelyn Wise: Research Funding Manager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Research Strategy and Funding Administrator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General enquiries: </a:t>
            </a:r>
            <a:r>
              <a:rPr lang="en-GB" dirty="0">
                <a:latin typeface="FoundrySterling-Book"/>
                <a:hlinkClick r:id="rId2"/>
              </a:rPr>
              <a:t>research@medsci.ox.ac.uk</a:t>
            </a:r>
            <a:r>
              <a:rPr lang="en-GB" dirty="0">
                <a:latin typeface="FoundrySterling-Book"/>
              </a:rPr>
              <a:t>  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John Fell Fund enquiries: </a:t>
            </a:r>
            <a:r>
              <a:rPr lang="en-GB" dirty="0">
                <a:latin typeface="FoundrySterling-Book"/>
                <a:hlinkClick r:id="rId3"/>
              </a:rPr>
              <a:t>jff@medsci.ox.ac.uk</a:t>
            </a:r>
            <a:r>
              <a:rPr lang="en-GB" dirty="0">
                <a:latin typeface="FoundrySterling-Book"/>
              </a:rPr>
              <a:t>  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Researchers’ Toolkit (including events, funding, training, engagement):</a:t>
            </a:r>
            <a:br>
              <a:rPr lang="en-GB" dirty="0">
                <a:latin typeface="FoundrySterling-Book"/>
              </a:rPr>
            </a:br>
            <a:r>
              <a:rPr lang="en-GB" dirty="0">
                <a:latin typeface="FoundrySterling-Book"/>
                <a:hlinkClick r:id="rId4"/>
              </a:rPr>
              <a:t>https://www.medsci.ox.ac.uk/research/researchers-toolkit</a:t>
            </a:r>
            <a:r>
              <a:rPr lang="en-GB" dirty="0">
                <a:latin typeface="FoundrySterling-Book"/>
              </a:rPr>
              <a:t>  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86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28854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rgbClr val="002248"/>
                </a:solidFill>
                <a:latin typeface="FoundrySterling-Book"/>
              </a:rPr>
              <a:t>Agenda</a:t>
            </a:r>
            <a:endParaRPr lang="en-US" sz="6000" dirty="0">
              <a:solidFill>
                <a:srgbClr val="002248"/>
              </a:solidFill>
              <a:latin typeface="FoundrySterling-Book"/>
            </a:endParaRPr>
          </a:p>
          <a:p>
            <a:endParaRPr lang="en-US" dirty="0">
              <a:solidFill>
                <a:srgbClr val="002248"/>
              </a:solidFill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sz="2400" dirty="0">
                <a:latin typeface="FoundrySterling-Book"/>
              </a:rPr>
              <a:t>Aims of internal funding schemes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sz="2400" dirty="0">
                <a:latin typeface="FoundrySterling-Book"/>
              </a:rPr>
              <a:t>Sources of information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sz="2400" dirty="0">
                <a:latin typeface="FoundrySterling-Book"/>
              </a:rPr>
              <a:t>Medical Sciences Internal Fund (MSIF): Pump Priming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sz="2400" dirty="0">
                <a:latin typeface="FoundrySterling-Book"/>
              </a:rPr>
              <a:t>John Fell Fund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522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4939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rgbClr val="002248"/>
                </a:solidFill>
                <a:latin typeface="FoundrySterling-Book"/>
              </a:rPr>
              <a:t>Aims of Internal Funds</a:t>
            </a:r>
            <a:endParaRPr lang="en-US" sz="5400" dirty="0">
              <a:solidFill>
                <a:srgbClr val="002248"/>
              </a:solidFill>
              <a:latin typeface="FoundrySterling-Book"/>
            </a:endParaRPr>
          </a:p>
          <a:p>
            <a:endParaRPr lang="en-US" dirty="0">
              <a:solidFill>
                <a:srgbClr val="002248"/>
              </a:solidFill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Pump priming projects to generate preliminary data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Supporting early career researchers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Sometimes “Independent” researchers only: holding a post that includes responsibility for developing your own research agenda, </a:t>
            </a:r>
            <a:br>
              <a:rPr lang="en-GB" dirty="0">
                <a:latin typeface="FoundrySterling-Book"/>
              </a:rPr>
            </a:br>
            <a:r>
              <a:rPr lang="en-GB" dirty="0">
                <a:latin typeface="FoundrySterling-Book"/>
              </a:rPr>
              <a:t>or the department would support a research application to an external body in your name as principal investigator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Some schemes are open to post-doctoral researchers looking to establish independence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Aims that are specific to the fund, e.g.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Support for researchers across the University or only in a particular Division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Funding for a specific area of activity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042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51603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rgbClr val="002248"/>
                </a:solidFill>
                <a:latin typeface="FoundrySterling-Book"/>
              </a:rPr>
              <a:t>Sources of Information</a:t>
            </a:r>
            <a:endParaRPr lang="en-US" dirty="0">
              <a:solidFill>
                <a:srgbClr val="002248"/>
              </a:solidFill>
              <a:latin typeface="FoundrySterling-Book"/>
            </a:endParaRPr>
          </a:p>
          <a:p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MSD monthly newsletter from Prof Gavin Screaton – MedSci News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Research Services monthly newsletter – RS News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Updates through Departmental communications channels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Departmental Grants/Finance teams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MSD Internal Funding webpages </a:t>
            </a:r>
            <a:br>
              <a:rPr lang="en-GB" dirty="0">
                <a:latin typeface="FoundrySterling-Book"/>
              </a:rPr>
            </a:br>
            <a:r>
              <a:rPr lang="en-GB" dirty="0">
                <a:latin typeface="FoundrySterling-Book"/>
                <a:hlinkClick r:id="rId2"/>
              </a:rPr>
              <a:t>https://www.medsci.ox.ac.uk/research/internal-research-funding/funding-directory</a:t>
            </a:r>
            <a:r>
              <a:rPr lang="en-GB" dirty="0">
                <a:latin typeface="FoundrySterling-Book"/>
              </a:rPr>
              <a:t> 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Research Services </a:t>
            </a:r>
            <a:br>
              <a:rPr lang="en-GB" dirty="0">
                <a:latin typeface="FoundrySterling-Book"/>
              </a:rPr>
            </a:br>
            <a:r>
              <a:rPr lang="en-GB" dirty="0">
                <a:latin typeface="FoundrySterling-Book"/>
                <a:hlinkClick r:id="rId3"/>
              </a:rPr>
              <a:t>https://researchsupport.admin.ox.ac.uk/funding/internal</a:t>
            </a:r>
            <a:r>
              <a:rPr lang="en-GB" dirty="0">
                <a:latin typeface="FoundrySterling-Book"/>
              </a:rPr>
              <a:t>    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Internal Research Award Management System (IRAMS) </a:t>
            </a:r>
            <a:br>
              <a:rPr lang="en-GB" dirty="0">
                <a:latin typeface="FoundrySterling-Book"/>
              </a:rPr>
            </a:br>
            <a:r>
              <a:rPr lang="en-GB" dirty="0">
                <a:latin typeface="FoundrySterling-Book"/>
                <a:hlinkClick r:id="rId4"/>
              </a:rPr>
              <a:t>https://irams.ox.ac.uk/</a:t>
            </a:r>
            <a:r>
              <a:rPr lang="en-GB" dirty="0">
                <a:latin typeface="FoundrySterling-Book"/>
              </a:rPr>
              <a:t> 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412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53707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002248"/>
                </a:solidFill>
                <a:latin typeface="FoundrySterling-Book"/>
              </a:rPr>
              <a:t>Medical Sciences Internal Fund (MSIF)</a:t>
            </a:r>
            <a:br>
              <a:rPr lang="en-GB" sz="4000" dirty="0">
                <a:solidFill>
                  <a:srgbClr val="002248"/>
                </a:solidFill>
                <a:latin typeface="FoundrySterling-Book"/>
              </a:rPr>
            </a:br>
            <a:r>
              <a:rPr lang="en-GB" sz="4000" dirty="0">
                <a:solidFill>
                  <a:srgbClr val="002248"/>
                </a:solidFill>
                <a:latin typeface="FoundrySterling-Book"/>
              </a:rPr>
              <a:t>Pump Priming </a:t>
            </a:r>
            <a:r>
              <a:rPr lang="en-GB" sz="3200" dirty="0">
                <a:solidFill>
                  <a:srgbClr val="5FCBEF"/>
                </a:solidFill>
                <a:latin typeface="FoundrySterling-Book"/>
                <a:ea typeface="+mj-ea"/>
                <a:cs typeface="+mj-cs"/>
              </a:rPr>
              <a:t>		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Book"/>
                <a:ea typeface="+mj-ea"/>
                <a:cs typeface="+mj-cs"/>
              </a:rPr>
              <a:t>For full information, see the MSD website:</a:t>
            </a:r>
            <a:b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Book"/>
                <a:ea typeface="+mj-ea"/>
                <a:cs typeface="+mj-cs"/>
              </a:rPr>
            </a:b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Book"/>
                <a:ea typeface="+mj-ea"/>
                <a:cs typeface="+mj-cs"/>
                <a:hlinkClick r:id="rId2"/>
              </a:rPr>
              <a:t>https://www.medsci.ox.ac.uk/research/internal-research-funding/funding-directory/managed-by-msd/medical-science-internal-fund-pump-priming</a:t>
            </a:r>
            <a:endParaRPr lang="en-US" sz="1400" dirty="0">
              <a:solidFill>
                <a:srgbClr val="002248"/>
              </a:solidFill>
              <a:latin typeface="FoundrySterling-Book"/>
            </a:endParaRPr>
          </a:p>
          <a:p>
            <a:endParaRPr lang="en-GB" dirty="0">
              <a:latin typeface="FoundrySterling-Book"/>
            </a:endParaRPr>
          </a:p>
          <a:p>
            <a:pPr marL="134620" indent="-134620">
              <a:spcAft>
                <a:spcPts val="600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Open to post-doctoral (non-independent) researchers </a:t>
            </a:r>
          </a:p>
          <a:p>
            <a:pPr marL="591820" lvl="1" indent="-134620">
              <a:spcAft>
                <a:spcPts val="600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Employees of MSD departments only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Looking to establish their independent research niche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Termly application rounds (deadlines November, February, May)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Pump-prime projects to obtain pilot data to support larger scale applications for external research funding in the future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Up to £12,000 for the direct costs you need to complete the project, but staff costs only if for specialist services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Goodger and Schorstein Scholarships to assist research in medical sciences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720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49577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002248"/>
                </a:solidFill>
                <a:latin typeface="FoundrySterling-Book"/>
              </a:rPr>
              <a:t>John Fell Fund </a:t>
            </a:r>
            <a:r>
              <a:rPr lang="en-GB" sz="3200" dirty="0">
                <a:solidFill>
                  <a:srgbClr val="5FCBEF"/>
                </a:solidFill>
                <a:latin typeface="FoundrySterling-Book"/>
                <a:ea typeface="+mj-ea"/>
                <a:cs typeface="+mj-cs"/>
              </a:rPr>
              <a:t>		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Book"/>
                <a:ea typeface="+mj-ea"/>
                <a:cs typeface="+mj-cs"/>
              </a:rPr>
              <a:t>For full information, </a:t>
            </a:r>
            <a:r>
              <a:rPr lang="en-GB" sz="1400" dirty="0">
                <a:solidFill>
                  <a:schemeClr val="tx1"/>
                </a:solidFill>
              </a:rPr>
              <a:t>see the Research Services website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Book"/>
                <a:ea typeface="+mj-ea"/>
                <a:cs typeface="+mj-cs"/>
              </a:rPr>
              <a:t>:</a:t>
            </a:r>
            <a:b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Book"/>
                <a:ea typeface="+mj-ea"/>
                <a:cs typeface="+mj-cs"/>
              </a:rPr>
            </a:br>
            <a:r>
              <a:rPr lang="en-GB" sz="1400" dirty="0">
                <a:solidFill>
                  <a:schemeClr val="tx1"/>
                </a:solidFill>
                <a:hlinkClick r:id="rId2"/>
              </a:rPr>
              <a:t>https://researchsupport.admin.ox.ac.uk/funding/internal/jff/notes</a:t>
            </a:r>
            <a:endParaRPr lang="en-GB" sz="1400" dirty="0">
              <a:solidFill>
                <a:schemeClr val="tx1"/>
              </a:solidFill>
            </a:endParaRPr>
          </a:p>
          <a:p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Open to researchers from any Division and GLAM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Fund managed by Research Services (Chair: Prof Patrick Grant, PV-C for Research)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Termly application rounds (deadlines October, January, May)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Applications for Small Awards (up to £10,000) and Main Awards (&gt;£10,000)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MSD Sub-Committee reviews and ranks applications for the central University-wide JFF Committee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Awards are made only for the directly incurred costs of research including staff, consumables, use of facilities, equipment, etc. Ineligible costs are: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Salary for the lead or co-applicants, bridging salaries or overheads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Publication costs or conference attendance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377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44601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002248"/>
                </a:solidFill>
                <a:latin typeface="FoundrySterling-Book"/>
              </a:rPr>
              <a:t>John Fell Fund   </a:t>
            </a:r>
            <a:r>
              <a:rPr lang="en-GB" sz="2800" dirty="0">
                <a:solidFill>
                  <a:srgbClr val="002248"/>
                </a:solidFill>
                <a:latin typeface="FoundrySterling-Book"/>
              </a:rPr>
              <a:t>Eligibility</a:t>
            </a:r>
            <a:endParaRPr lang="en-GB" sz="1400" dirty="0">
              <a:solidFill>
                <a:schemeClr val="tx1"/>
              </a:solidFill>
            </a:endParaRPr>
          </a:p>
          <a:p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Main awards – applicants must hold a post that includes responsibility for developing their own research agenda 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E.g. an academic post as Professor or Associate Professor, or independent research fellowship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Small awards – researchers who are not yet independent (post-docs) may apply with the support of their Line Manager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A post-doc may be a Researcher Co-Investigator (</a:t>
            </a:r>
            <a:r>
              <a:rPr lang="en-GB" dirty="0" err="1">
                <a:latin typeface="FoundrySterling-Book"/>
              </a:rPr>
              <a:t>RCo</a:t>
            </a:r>
            <a:r>
              <a:rPr lang="en-GB" dirty="0">
                <a:latin typeface="FoundrySterling-Book"/>
              </a:rPr>
              <a:t>-I) if they have provided ‘significant intellectual input’ to the project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Only current salaried employees of the University are eligible to apply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Only 1 application per person per round is accepted 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670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5296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002248"/>
                </a:solidFill>
                <a:latin typeface="FoundrySterling-Book"/>
              </a:rPr>
              <a:t>John Fell Fund   </a:t>
            </a:r>
            <a:r>
              <a:rPr lang="en-GB" sz="2800" dirty="0">
                <a:solidFill>
                  <a:srgbClr val="002248"/>
                </a:solidFill>
                <a:latin typeface="FoundrySterling-Book"/>
              </a:rPr>
              <a:t>Categories</a:t>
            </a:r>
            <a:endParaRPr lang="en-GB" sz="1400" dirty="0">
              <a:solidFill>
                <a:schemeClr val="tx1"/>
              </a:solidFill>
            </a:endParaRPr>
          </a:p>
          <a:p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Category A – Pump Priming: to generate pilot/preliminary data to support external funding applications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Category B – Early Career Researcher: start-up funds for ECRs defined as responsibility for developing your own research agenda for &lt;5 years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Category C – Networks/Collaborations/Partnerships: e.g. establish a network or interaction likely to lead to new research initiatives and external funding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FoundrySterling-Book"/>
              </a:rPr>
              <a:t>Category D – Research Facilitators (discontinued)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Category E – Match funding for applications to external funders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Category F - Strategic investment in research assets (equipment or datasets) 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Match funding for a large external application usually for equipment. Also requires departmental contribution. </a:t>
            </a:r>
          </a:p>
          <a:p>
            <a:pPr marL="591820" lvl="1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Contact MSD team well before the external deadline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56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1133344" y="1744626"/>
            <a:ext cx="5653021" cy="11464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500" dirty="0">
                <a:solidFill>
                  <a:srgbClr val="002248"/>
                </a:solidFill>
                <a:latin typeface="FoundrySterling-Book"/>
              </a:rPr>
              <a:t>Page title goes here</a:t>
            </a:r>
          </a:p>
          <a:p>
            <a:r>
              <a:rPr lang="en-US" sz="1000" b="1" dirty="0">
                <a:solidFill>
                  <a:srgbClr val="595959"/>
                </a:solidFill>
                <a:ea typeface="+mn-lt"/>
                <a:cs typeface="+mn-lt"/>
              </a:rPr>
              <a:t>Al</a:t>
            </a:r>
            <a:endParaRPr lang="en-US" sz="1000" b="1" dirty="0">
              <a:solidFill>
                <a:srgbClr val="595959"/>
              </a:solidFill>
              <a:ea typeface="Calibri"/>
              <a:cs typeface="Calibri"/>
            </a:endParaRPr>
          </a:p>
          <a:p>
            <a:endParaRPr lang="en-US" sz="1350" dirty="0">
              <a:solidFill>
                <a:srgbClr val="002248"/>
              </a:solidFill>
              <a:latin typeface="FoundrySterling-Book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4D3EF0-C76A-490C-9635-9674599900EF}"/>
              </a:ext>
            </a:extLst>
          </p:cNvPr>
          <p:cNvCxnSpPr>
            <a:cxnSpLocks/>
          </p:cNvCxnSpPr>
          <p:nvPr/>
        </p:nvCxnSpPr>
        <p:spPr>
          <a:xfrm flipV="1">
            <a:off x="0" y="956338"/>
            <a:ext cx="9144000" cy="1"/>
          </a:xfrm>
          <a:prstGeom prst="line">
            <a:avLst/>
          </a:prstGeom>
          <a:ln>
            <a:solidFill>
              <a:srgbClr val="002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6">
            <a:extLst>
              <a:ext uri="{FF2B5EF4-FFF2-40B4-BE49-F238E27FC236}">
                <a16:creationId xmlns:a16="http://schemas.microsoft.com/office/drawing/2014/main" id="{52FA52AC-34E6-423B-9BC2-EBF4853D1E75}"/>
              </a:ext>
            </a:extLst>
          </p:cNvPr>
          <p:cNvSpPr txBox="1"/>
          <p:nvPr/>
        </p:nvSpPr>
        <p:spPr>
          <a:xfrm>
            <a:off x="518277" y="1299203"/>
            <a:ext cx="8205549" cy="30700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002248"/>
                </a:solidFill>
                <a:latin typeface="FoundrySterling-Book"/>
              </a:rPr>
              <a:t>John Fell Fund   </a:t>
            </a:r>
            <a:r>
              <a:rPr lang="en-GB" sz="2800" dirty="0">
                <a:solidFill>
                  <a:srgbClr val="002248"/>
                </a:solidFill>
                <a:latin typeface="FoundrySterling-Book"/>
              </a:rPr>
              <a:t>Cross-Divisional applications</a:t>
            </a:r>
            <a:endParaRPr lang="en-GB" sz="1400" dirty="0">
              <a:solidFill>
                <a:schemeClr val="tx1"/>
              </a:solidFill>
            </a:endParaRPr>
          </a:p>
          <a:p>
            <a:endParaRPr lang="en-GB" dirty="0">
              <a:latin typeface="FoundrySterling-Book"/>
            </a:endParaRP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Can be prioritised if agreed to be strategically important to more than one division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Contact the MSD team before the JFF application deadline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Divisions can decline to prioritise it – then considered amongst the lead Division’s Main Award applications</a:t>
            </a:r>
          </a:p>
          <a:p>
            <a:pPr marL="134620" indent="-134620">
              <a:spcAft>
                <a:spcPts val="1125"/>
              </a:spcAft>
              <a:buFont typeface="Arial"/>
              <a:buChar char="•"/>
            </a:pPr>
            <a:r>
              <a:rPr lang="en-GB" dirty="0">
                <a:latin typeface="FoundrySterling-Book"/>
              </a:rPr>
              <a:t>Should be flagged in IRAMS as cross-divisional by the lead department during approval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8DBA615-E1B3-92AD-1A8E-385A59168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8" y="51947"/>
            <a:ext cx="2004646" cy="8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89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2802</TotalTime>
  <Words>1475</Words>
  <Application>Microsoft Office PowerPoint</Application>
  <PresentationFormat>On-screen Show (4:3)</PresentationFormat>
  <Paragraphs>155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FoundrySterling-Book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ISSF Peer Reviewer Training</dc:title>
  <dc:creator>Leila Whitworth</dc:creator>
  <cp:lastModifiedBy>Niki Andrew</cp:lastModifiedBy>
  <cp:revision>222</cp:revision>
  <cp:lastPrinted>2019-10-09T19:49:52Z</cp:lastPrinted>
  <dcterms:created xsi:type="dcterms:W3CDTF">2018-10-11T03:36:49Z</dcterms:created>
  <dcterms:modified xsi:type="dcterms:W3CDTF">2024-11-27T15:31:57Z</dcterms:modified>
</cp:coreProperties>
</file>