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6" r:id="rId6"/>
  </p:sldMasterIdLst>
  <p:notesMasterIdLst>
    <p:notesMasterId r:id="rId22"/>
  </p:notesMasterIdLst>
  <p:sldIdLst>
    <p:sldId id="4578" r:id="rId7"/>
    <p:sldId id="4567" r:id="rId8"/>
    <p:sldId id="1629" r:id="rId9"/>
    <p:sldId id="1631" r:id="rId10"/>
    <p:sldId id="4600" r:id="rId11"/>
    <p:sldId id="358" r:id="rId12"/>
    <p:sldId id="312" r:id="rId13"/>
    <p:sldId id="4598" r:id="rId14"/>
    <p:sldId id="4592" r:id="rId15"/>
    <p:sldId id="4601" r:id="rId16"/>
    <p:sldId id="4594" r:id="rId17"/>
    <p:sldId id="345" r:id="rId18"/>
    <p:sldId id="4595" r:id="rId19"/>
    <p:sldId id="4596" r:id="rId20"/>
    <p:sldId id="45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15127B-0B65-A526-6FE9-AEA749A44FE5}" name="Deepak Kumar" initials="DK" userId="S::dpag0944@ox.ac.uk::7a1db8bc-3031-49d1-85fc-86c55fac6c62" providerId="AD"/>
  <p188:author id="{CA2AD291-1EAF-1237-1F89-525120DDA1E4}" name="Kavita Subramaniam" initials="KS" userId="S::ndog0503@ox.ac.uk::05da17c7-9f10-4cd5-9588-47bd0657aa3c" providerId="AD"/>
  <p188:author id="{ED3F28A9-C700-2D31-C929-45EBD7C1A218}" name="Vlada Yarosh" initials="VY" userId="S::mdiv1969@ox.ac.uk::0d211300-aa2a-4b58-a3a5-25dfba41298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a Yarosh" initials="VY" lastIdx="1" clrIdx="0">
    <p:extLst>
      <p:ext uri="{19B8F6BF-5375-455C-9EA6-DF929625EA0E}">
        <p15:presenceInfo xmlns:p15="http://schemas.microsoft.com/office/powerpoint/2012/main" userId="S::mdiv1969@ox.ac.uk::0d211300-aa2a-4b58-a3a5-25dfba412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63" autoAdjust="0"/>
  </p:normalViewPr>
  <p:slideViewPr>
    <p:cSldViewPr snapToGrid="0">
      <p:cViewPr varScale="1">
        <p:scale>
          <a:sx n="73" d="100"/>
          <a:sy n="73" d="100"/>
        </p:scale>
        <p:origin x="7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0E9F6-F6BF-4BFA-99A9-B09D9D3ED85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79CDF-EA7C-423D-AE52-40B68541C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09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48A225-7E12-D836-021A-9DB12099E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80751-86CB-12F2-99DC-C41E85464E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69BDC-9B9E-E7A7-A1C1-5A29375070B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F31BE5-7B15-4974-95CA-961C1C991C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504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applicants senior researchers – ETIs encouraged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0EFDF-BB7B-463C-A2A0-E785DF3C1C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371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0EFDF-BB7B-463C-A2A0-E785DF3C1C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2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D51FE-8972-4F95-980B-507406C281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44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D51FE-8972-4F95-980B-507406C281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447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D51FE-8972-4F95-980B-507406C281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177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0EFDF-BB7B-463C-A2A0-E785DF3C1C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21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Matthew is the academic lead for the TRO.</a:t>
            </a:r>
          </a:p>
          <a:p>
            <a:pPr lvl="0"/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The TRO is under MSD but we support projects from MPLS providing the remit of the project focuses on biomedical and life sciences.</a:t>
            </a: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0EFDF-BB7B-463C-A2A0-E785DF3C1C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27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Regarding PoC funding - you may also want to mention the DiTi fund - Global health remit/infectious and tropical diseases tackled by diagnostics. These could be devices right - therefore perfect in remit for MPLS. </a:t>
            </a:r>
            <a:r>
              <a:rPr lang="en-GB" sz="1200" dirty="0">
                <a:solidFill>
                  <a:schemeClr val="bg1"/>
                </a:solidFill>
              </a:rPr>
              <a:t>such as new therapeutics, devices &amp; diagnostics or other clinical interventions.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0EFDF-BB7B-463C-A2A0-E785DF3C1C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78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0EFDF-BB7B-463C-A2A0-E785DF3C1C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80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Regarding PoC funding - you may also want to mention the DiTi fund - Global health remit/infectious and tropical diseases tackled by diagnostics. These could be devices right - therefore perfect in remit for MPLS. </a:t>
            </a:r>
            <a:r>
              <a:rPr lang="en-GB" sz="1200" dirty="0">
                <a:solidFill>
                  <a:schemeClr val="bg1"/>
                </a:solidFill>
              </a:rPr>
              <a:t>such as new therapeutics, devices &amp; diagnostics or other clinical interventions.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0EFDF-BB7B-463C-A2A0-E785DF3C1C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49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D51FE-8972-4F95-980B-507406C281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6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materials available on the TRO website </a:t>
            </a:r>
          </a:p>
          <a:p>
            <a:pPr lvl="0"/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Transparent process </a:t>
            </a:r>
          </a:p>
          <a:p>
            <a:pPr lvl="0"/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is a training for external follow on funding applications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0EFDF-BB7B-463C-A2A0-E785DF3C1C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318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Great platform to generate further innovation impact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lvl="0"/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0EFDF-BB7B-463C-A2A0-E785DF3C1C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08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0EFDF-BB7B-463C-A2A0-E785DF3C1C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34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8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6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99"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rgbClr val="0085CA"/>
              </a:buClr>
              <a:buNone/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 sz="1200"/>
            </a:lvl3pPr>
            <a:lvl4pPr>
              <a:buClr>
                <a:srgbClr val="0085CA"/>
              </a:buClr>
              <a:defRPr sz="1200"/>
            </a:lvl4pPr>
            <a:lvl5pPr marL="1828254" indent="0">
              <a:buClr>
                <a:srgbClr val="0085CA"/>
              </a:buClr>
              <a:buNone/>
              <a:defRPr sz="1200">
                <a:latin typeface="+mn-lt"/>
              </a:defRPr>
            </a:lvl5pPr>
            <a:lvl6pPr marL="2285078" indent="0">
              <a:buNone/>
              <a:defRPr sz="1399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54184" y="469903"/>
            <a:ext cx="3128216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015" indent="0">
              <a:buNone/>
              <a:defRPr sz="1200">
                <a:solidFill>
                  <a:srgbClr val="003E74"/>
                </a:solidFill>
              </a:defRPr>
            </a:lvl2pPr>
            <a:lvl3pPr marL="914030" indent="0">
              <a:buNone/>
              <a:defRPr sz="1200">
                <a:solidFill>
                  <a:srgbClr val="003E74"/>
                </a:solidFill>
              </a:defRPr>
            </a:lvl3pPr>
            <a:lvl4pPr marL="1371046" indent="0">
              <a:buNone/>
              <a:defRPr sz="1200">
                <a:solidFill>
                  <a:srgbClr val="003E74"/>
                </a:solidFill>
              </a:defRPr>
            </a:lvl4pPr>
            <a:lvl5pPr marL="1828061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err="1"/>
              <a:t>Clck</a:t>
            </a:r>
            <a:r>
              <a:rPr lang="en-GB"/>
              <a:t> to edit presentation title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460343" y="791392"/>
            <a:ext cx="2122060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0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4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8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4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0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19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08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99"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rgbClr val="0085CA"/>
              </a:buClr>
              <a:buNone/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 sz="1200"/>
            </a:lvl3pPr>
            <a:lvl4pPr>
              <a:buClr>
                <a:srgbClr val="0085CA"/>
              </a:buClr>
              <a:defRPr sz="1200"/>
            </a:lvl4pPr>
            <a:lvl5pPr marL="1828300" indent="0">
              <a:buClr>
                <a:srgbClr val="0085CA"/>
              </a:buClr>
              <a:buNone/>
              <a:defRPr sz="1200">
                <a:latin typeface="+mn-lt"/>
              </a:defRPr>
            </a:lvl5pPr>
            <a:lvl6pPr marL="2285134" indent="0">
              <a:buNone/>
              <a:defRPr sz="1399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454184" y="469901"/>
            <a:ext cx="3128216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027" indent="0">
              <a:buNone/>
              <a:defRPr sz="1200">
                <a:solidFill>
                  <a:srgbClr val="003E74"/>
                </a:solidFill>
              </a:defRPr>
            </a:lvl2pPr>
            <a:lvl3pPr marL="914053" indent="0">
              <a:buNone/>
              <a:defRPr sz="1200">
                <a:solidFill>
                  <a:srgbClr val="003E74"/>
                </a:solidFill>
              </a:defRPr>
            </a:lvl3pPr>
            <a:lvl4pPr marL="1371080" indent="0">
              <a:buNone/>
              <a:defRPr sz="1200">
                <a:solidFill>
                  <a:srgbClr val="003E74"/>
                </a:solidFill>
              </a:defRPr>
            </a:lvl4pPr>
            <a:lvl5pPr marL="1828107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err="1"/>
              <a:t>Clck</a:t>
            </a:r>
            <a:r>
              <a:rPr lang="en-GB"/>
              <a:t> to edit presentation title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460342" y="791392"/>
            <a:ext cx="2122060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CB19-C9E0-4E18-A65F-098D50638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10003-A28B-4307-B37D-D20994439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9B36E-A0DD-41FD-BCBA-07E029AE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99-856E-4430-9B5B-626EA9DF1EC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1A381-D5FD-47D7-874D-43C890A8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4631F-9166-434E-8F36-95FF4A18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FC40-C5DF-469A-8CBC-F660CCD68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1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9813-ECB1-4261-ACBE-FD97B538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1A95-F36C-4087-BD4B-E09A5029B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68B8-3268-42CA-9B3D-C2EFB559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99-856E-4430-9B5B-626EA9DF1EC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B25B5-BFEE-4007-8DC7-A26E87A1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99331-417A-4EC3-9533-E804E2B5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FC40-C5DF-469A-8CBC-F660CCD68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7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8E51-E7B6-4EF4-874F-E8CC749A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4FAA7-4449-4F98-99C9-C29BF649C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F196E-7291-4F8D-A3C7-C491C944C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99-856E-4430-9B5B-626EA9DF1EC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20208-D679-4B69-93E3-5A393E8F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31DFC-0E7D-4440-B91E-4F4ED4C8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FC40-C5DF-469A-8CBC-F660CCD68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257A-257D-4765-84A8-5B349ED5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A192B-8FFE-4648-904C-A0D15F814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9BA16-4B11-4C27-9535-4D994083D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45DB8-9FEA-469F-BF9C-5BB5EB69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99-856E-4430-9B5B-626EA9DF1EC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573CD-D59B-4D23-8882-57A4DE11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D4990-0867-4175-B850-93943A3B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FC40-C5DF-469A-8CBC-F660CCD68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63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3019-40B8-4E47-B5B6-0FAA86B0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D891-9451-45EB-8E10-54F3F8716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976F1-1BB2-4C4B-AF2B-3EFFA9CBF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2CA43-FC4B-4A55-9FB3-067EEC28D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D4FE3-E3CF-446D-AC3F-8B701E61A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C0F62-3933-4E49-89CB-D28BA6DE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99-856E-4430-9B5B-626EA9DF1EC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2B2E0-DB9C-4B57-ADC8-7A792560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90D77-32A6-4884-99CA-8CD56928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FC40-C5DF-469A-8CBC-F660CCD68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6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DC584-86D3-4561-BAB0-038D69A4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05190-F47A-4EE1-A86B-BCCB2C69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99-856E-4430-9B5B-626EA9DF1EC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4C882-4A52-43F4-BA9A-CE00E48B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5A8D0-4C1F-4402-BDB7-2BC35A76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FC40-C5DF-469A-8CBC-F660CCD68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841F7D-FE1A-4F6C-A65A-679531D0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99-856E-4430-9B5B-626EA9DF1EC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1A877-3D90-4DC5-A226-0EFCC37A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1B9CA-3E45-4D8F-826C-51F74CEF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FC40-C5DF-469A-8CBC-F660CCD68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C5B5-F107-4751-8379-C7D2724C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08E1A-EECD-44B0-B158-B8F02467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C04E2-4DE9-47B8-BDDC-80B81D11C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37EEB-7736-496C-96D1-BDADBBC4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99-856E-4430-9B5B-626EA9DF1EC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BC7DB-8075-4923-922B-A78C41D1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2D41B-7F58-4128-AEF5-E8F59D8F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FC40-C5DF-469A-8CBC-F660CCD68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4D09-DA75-4996-A1A1-A8F49BC0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49937-FF3E-4CA6-9AC7-CCF3DF297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BF731-D286-4497-B514-A46CEFDB4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A785F-3B22-4B8E-8C04-955AFC56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99-856E-4430-9B5B-626EA9DF1EC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2D2BA-A7D5-48E4-8ED2-9F5664B7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2C9-74A1-4F70-96FB-69D7546C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FC40-C5DF-469A-8CBC-F660CCD68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6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A038-A864-4B03-BCF3-75E2C3B6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D1E45-B053-42FB-BBBD-FE40F0DD9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67FF5-73FC-4866-B850-7A68B087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99-856E-4430-9B5B-626EA9DF1EC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B6E9-963D-4DF4-8DDC-031F2F2A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DF39D-7AE8-4666-B4ED-ABA35A06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FC40-C5DF-469A-8CBC-F660CCD68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3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CC47E-C5AA-4F6F-B573-61381C2BD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90015-C06E-41B7-B15C-A908DE813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B755E-ED7E-4D55-B18F-7EF933AD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C399-856E-4430-9B5B-626EA9DF1EC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5D971-6D8B-49A0-BB43-D421E0A3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D6DD9-C42F-4A66-A918-33190696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FC40-C5DF-469A-8CBC-F660CCD68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4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2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0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3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5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18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220A84-4629-4103-90C3-C9EEEDD5210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426151-0FDE-4A70-9523-8DFA77B341C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30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B2253-CC10-4084-A9A4-7CA12F56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2C421-DB62-446C-B910-7B5B8EFE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6EBE-CE3F-49DC-BEC2-90CEABFFE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9C399-856E-4430-9B5B-626EA9DF1EC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496F0-E694-458C-B13B-AE285F3D9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43A46-9DA6-46D7-9F87-3A1A42FA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FC40-C5DF-469A-8CBC-F660CCD68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63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olicyoptions.irpp.org/magazines/november-2018/policy-innovation-entrepreneurship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svg"/><Relationship Id="rId3" Type="http://schemas.openxmlformats.org/officeDocument/2006/relationships/image" Target="../media/image22.gif"/><Relationship Id="rId7" Type="http://schemas.openxmlformats.org/officeDocument/2006/relationships/image" Target="../media/image50.sv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11" Type="http://schemas.openxmlformats.org/officeDocument/2006/relationships/image" Target="../media/image53.svg"/><Relationship Id="rId5" Type="http://schemas.openxmlformats.org/officeDocument/2006/relationships/image" Target="../media/image48.svg"/><Relationship Id="rId15" Type="http://schemas.openxmlformats.org/officeDocument/2006/relationships/image" Target="../media/image57.svg"/><Relationship Id="rId10" Type="http://schemas.openxmlformats.org/officeDocument/2006/relationships/image" Target="../media/image35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3" Type="http://schemas.openxmlformats.org/officeDocument/2006/relationships/image" Target="../media/image22.gif"/><Relationship Id="rId7" Type="http://schemas.openxmlformats.org/officeDocument/2006/relationships/image" Target="../media/image48.sv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image" Target="../media/image63.svg"/><Relationship Id="rId5" Type="http://schemas.openxmlformats.org/officeDocument/2006/relationships/image" Target="../media/image59.svg"/><Relationship Id="rId15" Type="http://schemas.openxmlformats.org/officeDocument/2006/relationships/image" Target="../media/image67.sv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32.svg"/><Relationship Id="rId3" Type="http://schemas.openxmlformats.org/officeDocument/2006/relationships/image" Target="../media/image68.png"/><Relationship Id="rId7" Type="http://schemas.openxmlformats.org/officeDocument/2006/relationships/image" Target="../media/image70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svg"/><Relationship Id="rId11" Type="http://schemas.openxmlformats.org/officeDocument/2006/relationships/image" Target="../media/image42.svg"/><Relationship Id="rId5" Type="http://schemas.openxmlformats.org/officeDocument/2006/relationships/image" Target="../media/image69.png"/><Relationship Id="rId10" Type="http://schemas.openxmlformats.org/officeDocument/2006/relationships/image" Target="../media/image72.png"/><Relationship Id="rId4" Type="http://schemas.openxmlformats.org/officeDocument/2006/relationships/image" Target="../media/image24.svg"/><Relationship Id="rId9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68.png"/><Relationship Id="rId7" Type="http://schemas.openxmlformats.org/officeDocument/2006/relationships/image" Target="../media/image70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svg"/><Relationship Id="rId11" Type="http://schemas.openxmlformats.org/officeDocument/2006/relationships/image" Target="../media/image28.svg"/><Relationship Id="rId5" Type="http://schemas.openxmlformats.org/officeDocument/2006/relationships/image" Target="../media/image69.png"/><Relationship Id="rId10" Type="http://schemas.openxmlformats.org/officeDocument/2006/relationships/image" Target="../media/image27.png"/><Relationship Id="rId4" Type="http://schemas.openxmlformats.org/officeDocument/2006/relationships/image" Target="../media/image24.svg"/><Relationship Id="rId9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20.jpe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75.png"/><Relationship Id="rId10" Type="http://schemas.openxmlformats.org/officeDocument/2006/relationships/image" Target="../media/image79.sv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7.svg"/><Relationship Id="rId3" Type="http://schemas.openxmlformats.org/officeDocument/2006/relationships/hyperlink" Target="https://www.medsci.ox.ac.uk/for-staff/resources/translational-research-office/contact-us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4.png"/><Relationship Id="rId10" Type="http://schemas.openxmlformats.org/officeDocument/2006/relationships/image" Target="../media/image10.jpeg"/><Relationship Id="rId19" Type="http://schemas.openxmlformats.org/officeDocument/2006/relationships/image" Target="../media/image18.jpeg"/><Relationship Id="rId4" Type="http://schemas.openxmlformats.org/officeDocument/2006/relationships/hyperlink" Target="mailto:translationalresearchoffice@medsci.ox.ac.uk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22.gif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DC2EBEB-E598-899F-C6D4-97F6CC241552}"/>
              </a:ext>
            </a:extLst>
          </p:cNvPr>
          <p:cNvSpPr/>
          <p:nvPr/>
        </p:nvSpPr>
        <p:spPr>
          <a:xfrm>
            <a:off x="-1" y="6259020"/>
            <a:ext cx="12191996" cy="602141"/>
          </a:xfrm>
          <a:prstGeom prst="rect">
            <a:avLst/>
          </a:prstGeom>
          <a:solidFill>
            <a:srgbClr val="002147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FF5BB07E-105D-2502-4457-6F3DCF924275}"/>
              </a:ext>
            </a:extLst>
          </p:cNvPr>
          <p:cNvSpPr txBox="1"/>
          <p:nvPr/>
        </p:nvSpPr>
        <p:spPr>
          <a:xfrm>
            <a:off x="-6" y="151959"/>
            <a:ext cx="12191996" cy="1535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800" b="1" i="0" u="none" strike="noStrike" kern="0" cap="none" spc="20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TRANSLATIONAL RESEARCH OFFICE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kern="0" spc="200" dirty="0">
                <a:solidFill>
                  <a:srgbClr val="009DD9"/>
                </a:solidFill>
                <a:latin typeface="Calibri" panose="020F0502020204030204"/>
                <a:cs typeface="Calibri"/>
              </a:rPr>
              <a:t>Internal Translational Funding Schemes</a:t>
            </a:r>
            <a:endParaRPr kumimoji="0" lang="en-GB" sz="2800" b="1" i="0" u="none" strike="noStrike" kern="0" cap="none" spc="20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C0028-1141-4E06-B9F7-ED1AFF8276AC}"/>
              </a:ext>
            </a:extLst>
          </p:cNvPr>
          <p:cNvSpPr txBox="1"/>
          <p:nvPr/>
        </p:nvSpPr>
        <p:spPr>
          <a:xfrm>
            <a:off x="3420953" y="5281230"/>
            <a:ext cx="522333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/>
              </a:rPr>
              <a:t>Dr Oliver Rughani-Hindmarch</a:t>
            </a: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/>
              </a:rPr>
              <a:t>Translational Research Coordinator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Thursday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28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November 2024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CA84BDE0-A419-7249-A1D3-A4822A419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938" y="6255858"/>
            <a:ext cx="1539062" cy="608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25E2C0-4AA3-44DD-A663-273D6A18D46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16307" r="4804" b="34646"/>
          <a:stretch/>
        </p:blipFill>
        <p:spPr bwMode="auto">
          <a:xfrm>
            <a:off x="-6" y="6083737"/>
            <a:ext cx="1794590" cy="774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B99D4B-3F89-4CD7-8301-5FBDF611B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0094" y="2046744"/>
            <a:ext cx="6651811" cy="29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5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-21035" y="6257193"/>
            <a:ext cx="12192000" cy="6021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3" y="6255860"/>
            <a:ext cx="1937657" cy="602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5A5328-CBCB-42ED-9F97-8B7333D3516F}"/>
              </a:ext>
            </a:extLst>
          </p:cNvPr>
          <p:cNvSpPr txBox="1"/>
          <p:nvPr/>
        </p:nvSpPr>
        <p:spPr>
          <a:xfrm>
            <a:off x="3053584" y="328277"/>
            <a:ext cx="5624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accent2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Previous NDCN Awards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8929A-0AE3-4D7C-8711-A49B8E3C8DC7}"/>
              </a:ext>
            </a:extLst>
          </p:cNvPr>
          <p:cNvSpPr txBox="1"/>
          <p:nvPr/>
        </p:nvSpPr>
        <p:spPr>
          <a:xfrm>
            <a:off x="1147349" y="1228049"/>
            <a:ext cx="943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NDCN Awardees of MLSTF 2022 – 2024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53C892-AE59-4FA6-9466-BA86E9DB7153}"/>
              </a:ext>
            </a:extLst>
          </p:cNvPr>
          <p:cNvCxnSpPr>
            <a:cxnSpLocks/>
          </p:cNvCxnSpPr>
          <p:nvPr/>
        </p:nvCxnSpPr>
        <p:spPr>
          <a:xfrm>
            <a:off x="81714" y="2640633"/>
            <a:ext cx="9649427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EDF82D-7586-4EB6-A9FD-4823FCE41323}"/>
              </a:ext>
            </a:extLst>
          </p:cNvPr>
          <p:cNvCxnSpPr>
            <a:cxnSpLocks/>
          </p:cNvCxnSpPr>
          <p:nvPr/>
        </p:nvCxnSpPr>
        <p:spPr>
          <a:xfrm>
            <a:off x="9875906" y="2640634"/>
            <a:ext cx="1974185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C8A211D-7EC3-45FA-B495-01D4932DEC32}"/>
              </a:ext>
            </a:extLst>
          </p:cNvPr>
          <p:cNvSpPr txBox="1"/>
          <p:nvPr/>
        </p:nvSpPr>
        <p:spPr>
          <a:xfrm>
            <a:off x="3630663" y="2125388"/>
            <a:ext cx="265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Senior Researcher/PI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BEFF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E29B67-1B67-4AF8-A08F-6A3E18AB1326}"/>
              </a:ext>
            </a:extLst>
          </p:cNvPr>
          <p:cNvSpPr txBox="1"/>
          <p:nvPr/>
        </p:nvSpPr>
        <p:spPr>
          <a:xfrm>
            <a:off x="10452796" y="2163890"/>
            <a:ext cx="82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ETI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BEFF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FFEFD7-028D-4B76-AACC-A1B3A9E29575}"/>
              </a:ext>
            </a:extLst>
          </p:cNvPr>
          <p:cNvGrpSpPr/>
          <p:nvPr/>
        </p:nvGrpSpPr>
        <p:grpSpPr>
          <a:xfrm>
            <a:off x="-90093" y="3023172"/>
            <a:ext cx="2053987" cy="2775730"/>
            <a:chOff x="-90093" y="3023172"/>
            <a:chExt cx="2053987" cy="277573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772F938-24F0-4256-9963-D69DDAE8239C}"/>
                </a:ext>
              </a:extLst>
            </p:cNvPr>
            <p:cNvGrpSpPr/>
            <p:nvPr/>
          </p:nvGrpSpPr>
          <p:grpSpPr>
            <a:xfrm>
              <a:off x="-51719" y="3023172"/>
              <a:ext cx="2015613" cy="2437194"/>
              <a:chOff x="3269225" y="2875002"/>
              <a:chExt cx="2015613" cy="243719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96C6C3-1802-4520-927D-21C30CCA88A1}"/>
                  </a:ext>
                </a:extLst>
              </p:cNvPr>
              <p:cNvSpPr txBox="1"/>
              <p:nvPr/>
            </p:nvSpPr>
            <p:spPr>
              <a:xfrm>
                <a:off x="3269225" y="2875002"/>
                <a:ext cx="20156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dirty="0">
                    <a:solidFill>
                      <a:schemeClr val="bg2"/>
                    </a:solidFill>
                  </a:rPr>
                  <a:t>Robert </a:t>
                </a:r>
                <a:r>
                  <a:rPr lang="en-GB" sz="1200" b="1" dirty="0" err="1">
                    <a:solidFill>
                      <a:schemeClr val="bg2"/>
                    </a:solidFill>
                  </a:rPr>
                  <a:t>MacLaren</a:t>
                </a:r>
                <a:endParaRPr lang="en-GB" sz="1200" b="1" i="0" u="none" strike="noStrike" kern="1200" dirty="0">
                  <a:solidFill>
                    <a:schemeClr val="bg2"/>
                  </a:solidFill>
                  <a:effectLst/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chemeClr val="bg2"/>
                    </a:solidFill>
                  </a:rPr>
                  <a:t>Retinal gene therapy in a mouse model of USH2A-associated retinitis pigmentosa using DNA minicircles as a novel vector for delivery of large transgenes</a:t>
                </a:r>
              </a:p>
            </p:txBody>
          </p:sp>
          <p:pic>
            <p:nvPicPr>
              <p:cNvPr id="12" name="Graphic 11" descr="DNA with solid fill">
                <a:extLst>
                  <a:ext uri="{FF2B5EF4-FFF2-40B4-BE49-F238E27FC236}">
                    <a16:creationId xmlns:a16="http://schemas.microsoft.com/office/drawing/2014/main" id="{73C19B30-5BB4-4BB8-81F7-1D5413AB2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816315" y="4397796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2DA1355-A82C-4071-9CD6-2C60F079890E}"/>
                </a:ext>
              </a:extLst>
            </p:cNvPr>
            <p:cNvSpPr txBox="1"/>
            <p:nvPr/>
          </p:nvSpPr>
          <p:spPr>
            <a:xfrm>
              <a:off x="-90093" y="5521903"/>
              <a:ext cx="2015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FF00"/>
                  </a:solidFill>
                </a:rPr>
                <a:t>Gene therapy</a:t>
              </a:r>
              <a:endParaRPr lang="en-GB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E7DE79-EEE0-48C4-B456-79893CDC1C1B}"/>
              </a:ext>
            </a:extLst>
          </p:cNvPr>
          <p:cNvGrpSpPr/>
          <p:nvPr/>
        </p:nvGrpSpPr>
        <p:grpSpPr>
          <a:xfrm>
            <a:off x="1492675" y="4453587"/>
            <a:ext cx="2019130" cy="2104414"/>
            <a:chOff x="1922003" y="3023172"/>
            <a:chExt cx="2019130" cy="210441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877C1F0-DA92-40EB-97CF-7B1F8E81DF00}"/>
                </a:ext>
              </a:extLst>
            </p:cNvPr>
            <p:cNvGrpSpPr/>
            <p:nvPr/>
          </p:nvGrpSpPr>
          <p:grpSpPr>
            <a:xfrm>
              <a:off x="1925520" y="3023172"/>
              <a:ext cx="2015613" cy="1690603"/>
              <a:chOff x="8677635" y="2828835"/>
              <a:chExt cx="2015613" cy="169060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EEA5D1-3E6D-4B4C-A11E-8210C59AF00B}"/>
                  </a:ext>
                </a:extLst>
              </p:cNvPr>
              <p:cNvSpPr txBox="1"/>
              <p:nvPr/>
            </p:nvSpPr>
            <p:spPr>
              <a:xfrm>
                <a:off x="8677635" y="2828835"/>
                <a:ext cx="20156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dirty="0">
                    <a:solidFill>
                      <a:schemeClr val="bg2"/>
                    </a:solidFill>
                  </a:rPr>
                  <a:t>Esther Becker</a:t>
                </a:r>
                <a:endParaRPr lang="en-GB" sz="1200" b="1" i="0" u="none" strike="noStrike" kern="1200" dirty="0">
                  <a:solidFill>
                    <a:schemeClr val="bg2"/>
                  </a:solidFill>
                  <a:effectLst/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chemeClr val="bg2"/>
                    </a:solidFill>
                  </a:rPr>
                  <a:t>Preclinical development of TRPC3 inhibitors for Spinocerebellar Ataxia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8" name="Graphic 17" descr="Medicine with solid fill">
                <a:extLst>
                  <a:ext uri="{FF2B5EF4-FFF2-40B4-BE49-F238E27FC236}">
                    <a16:creationId xmlns:a16="http://schemas.microsoft.com/office/drawing/2014/main" id="{82CB0631-5D0A-454B-9D77-C49659ECF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228241" y="3605038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8C15EC-0816-44F0-B631-13F9BF1041E5}"/>
                </a:ext>
              </a:extLst>
            </p:cNvPr>
            <p:cNvSpPr txBox="1"/>
            <p:nvPr/>
          </p:nvSpPr>
          <p:spPr>
            <a:xfrm>
              <a:off x="1922003" y="4665921"/>
              <a:ext cx="2015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FF00"/>
                  </a:solidFill>
                </a:rPr>
                <a:t>Small molecule development </a:t>
              </a:r>
              <a:endParaRPr lang="en-GB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C0F9EC-72BF-4BCA-B62D-C2F43F371B88}"/>
              </a:ext>
            </a:extLst>
          </p:cNvPr>
          <p:cNvGrpSpPr/>
          <p:nvPr/>
        </p:nvGrpSpPr>
        <p:grpSpPr>
          <a:xfrm>
            <a:off x="3040586" y="2706191"/>
            <a:ext cx="2015613" cy="1900982"/>
            <a:chOff x="3902759" y="3023172"/>
            <a:chExt cx="2015613" cy="190098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5A6538-B5E1-460E-982F-FD7C36B3C301}"/>
                </a:ext>
              </a:extLst>
            </p:cNvPr>
            <p:cNvGrpSpPr/>
            <p:nvPr/>
          </p:nvGrpSpPr>
          <p:grpSpPr>
            <a:xfrm>
              <a:off x="3902759" y="3023172"/>
              <a:ext cx="2015613" cy="1440305"/>
              <a:chOff x="768316" y="4677339"/>
              <a:chExt cx="2015613" cy="1440305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A70E44-39D0-4D24-BA0C-7003498B3537}"/>
                  </a:ext>
                </a:extLst>
              </p:cNvPr>
              <p:cNvSpPr txBox="1"/>
              <p:nvPr/>
            </p:nvSpPr>
            <p:spPr>
              <a:xfrm>
                <a:off x="768316" y="4677339"/>
                <a:ext cx="20156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i="0" u="none" strike="noStrike" kern="1200" dirty="0">
                    <a:solidFill>
                      <a:schemeClr val="bg2"/>
                    </a:solidFill>
                    <a:effectLst/>
                  </a:rPr>
                  <a:t>Kyle Pattinso</a:t>
                </a:r>
                <a:r>
                  <a:rPr lang="en-GB" sz="1200" b="1" dirty="0">
                    <a:solidFill>
                      <a:schemeClr val="bg2"/>
                    </a:solidFill>
                  </a:rPr>
                  <a:t>n</a:t>
                </a:r>
                <a:endParaRPr lang="en-GB" sz="1200" b="1" i="0" u="none" strike="noStrike" kern="1200" dirty="0">
                  <a:solidFill>
                    <a:schemeClr val="bg2"/>
                  </a:solidFill>
                  <a:effectLst/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chemeClr val="bg2"/>
                    </a:solidFill>
                  </a:rPr>
                  <a:t>Breathlessness retraining in a virtual world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27" name="Graphic 26" descr="Sunglasses face outline with solid fill">
                <a:extLst>
                  <a:ext uri="{FF2B5EF4-FFF2-40B4-BE49-F238E27FC236}">
                    <a16:creationId xmlns:a16="http://schemas.microsoft.com/office/drawing/2014/main" id="{720BDC54-5CE5-48E3-BC91-6ED6DC526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318922" y="5203244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9588BE-4DD8-450C-AA4D-60699B322E1F}"/>
                </a:ext>
              </a:extLst>
            </p:cNvPr>
            <p:cNvSpPr txBox="1"/>
            <p:nvPr/>
          </p:nvSpPr>
          <p:spPr>
            <a:xfrm>
              <a:off x="3998659" y="4462489"/>
              <a:ext cx="1823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FF00"/>
                  </a:solidFill>
                </a:rPr>
                <a:t>Virtual reality environment </a:t>
              </a:r>
              <a:endParaRPr lang="en-GB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EE895E-A79B-4EC1-A57F-2EBD9E43E6B7}"/>
              </a:ext>
            </a:extLst>
          </p:cNvPr>
          <p:cNvGrpSpPr/>
          <p:nvPr/>
        </p:nvGrpSpPr>
        <p:grpSpPr>
          <a:xfrm>
            <a:off x="4584980" y="4610462"/>
            <a:ext cx="2015613" cy="2071373"/>
            <a:chOff x="5879998" y="4185153"/>
            <a:chExt cx="2015613" cy="207137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72CCFA0-FC94-477B-96A3-5510846E13AE}"/>
                </a:ext>
              </a:extLst>
            </p:cNvPr>
            <p:cNvGrpSpPr/>
            <p:nvPr/>
          </p:nvGrpSpPr>
          <p:grpSpPr>
            <a:xfrm>
              <a:off x="5879998" y="4185153"/>
              <a:ext cx="2015613" cy="1842195"/>
              <a:chOff x="7767483" y="4579726"/>
              <a:chExt cx="2015613" cy="184219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8E1833-C6F6-4C55-A11D-CC955EF85A21}"/>
                  </a:ext>
                </a:extLst>
              </p:cNvPr>
              <p:cNvSpPr txBox="1"/>
              <p:nvPr/>
            </p:nvSpPr>
            <p:spPr>
              <a:xfrm>
                <a:off x="7767483" y="4579726"/>
                <a:ext cx="201561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i="0" u="none" strike="noStrike" kern="1200" dirty="0">
                    <a:solidFill>
                      <a:schemeClr val="bg2"/>
                    </a:solidFill>
                    <a:effectLst/>
                  </a:rPr>
                  <a:t>Charlotte Stagg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chemeClr val="bg2"/>
                    </a:solidFill>
                  </a:rPr>
                  <a:t>Delivering </a:t>
                </a:r>
                <a:r>
                  <a:rPr lang="en-GB" sz="1200" dirty="0" err="1">
                    <a:solidFill>
                      <a:schemeClr val="bg2"/>
                    </a:solidFill>
                  </a:rPr>
                  <a:t>neuroscientifically</a:t>
                </a:r>
                <a:r>
                  <a:rPr lang="en-GB" sz="1200" dirty="0">
                    <a:solidFill>
                      <a:schemeClr val="bg2"/>
                    </a:solidFill>
                  </a:rPr>
                  <a:t>-optimised rehabilitation for recovery after stroke using T-STAR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20" name="Graphic 19" descr="Statistics with solid fill">
                <a:extLst>
                  <a:ext uri="{FF2B5EF4-FFF2-40B4-BE49-F238E27FC236}">
                    <a16:creationId xmlns:a16="http://schemas.microsoft.com/office/drawing/2014/main" id="{F49E1FE9-CC3B-45E3-9499-B344A42E0E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318089" y="5507521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289F540-2F34-4679-8619-59C12229D15D}"/>
                </a:ext>
              </a:extLst>
            </p:cNvPr>
            <p:cNvSpPr txBox="1"/>
            <p:nvPr/>
          </p:nvSpPr>
          <p:spPr>
            <a:xfrm>
              <a:off x="5975898" y="5979527"/>
              <a:ext cx="1823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FF00"/>
                  </a:solidFill>
                </a:rPr>
                <a:t>Brain stimulation</a:t>
              </a:r>
              <a:endParaRPr lang="en-GB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A8AD9-6FBD-47B6-8C7D-CD4CBC0EF2E4}"/>
              </a:ext>
            </a:extLst>
          </p:cNvPr>
          <p:cNvGrpSpPr/>
          <p:nvPr/>
        </p:nvGrpSpPr>
        <p:grpSpPr>
          <a:xfrm>
            <a:off x="7673767" y="4404050"/>
            <a:ext cx="2015613" cy="2056266"/>
            <a:chOff x="7857237" y="3023172"/>
            <a:chExt cx="2015613" cy="205626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7F4DCF0-0FAD-4E1C-8ACC-A9AFB34D35C2}"/>
                </a:ext>
              </a:extLst>
            </p:cNvPr>
            <p:cNvGrpSpPr/>
            <p:nvPr/>
          </p:nvGrpSpPr>
          <p:grpSpPr>
            <a:xfrm>
              <a:off x="7857237" y="3023172"/>
              <a:ext cx="2015613" cy="1834083"/>
              <a:chOff x="4705436" y="4795788"/>
              <a:chExt cx="2015613" cy="183408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4CCC88-3B88-463C-A996-49BFBAFD7EF5}"/>
                  </a:ext>
                </a:extLst>
              </p:cNvPr>
              <p:cNvSpPr txBox="1"/>
              <p:nvPr/>
            </p:nvSpPr>
            <p:spPr>
              <a:xfrm>
                <a:off x="4705436" y="4795788"/>
                <a:ext cx="201561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dirty="0">
                    <a:solidFill>
                      <a:schemeClr val="bg2"/>
                    </a:solidFill>
                  </a:rPr>
                  <a:t>Heidi Johansen-Berg</a:t>
                </a:r>
                <a:endParaRPr lang="en-GB" sz="1200" b="1" i="0" u="none" strike="noStrike" kern="1200" dirty="0">
                  <a:solidFill>
                    <a:schemeClr val="bg2"/>
                  </a:solidFill>
                  <a:effectLst/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chemeClr val="bg2"/>
                    </a:solidFill>
                  </a:rPr>
                  <a:t>FSL Clinical: Translating World-Class Neuroimaging Research Software to Clinical Practice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22" name="Graphic 21" descr="Brain in head with solid fill">
                <a:extLst>
                  <a:ext uri="{FF2B5EF4-FFF2-40B4-BE49-F238E27FC236}">
                    <a16:creationId xmlns:a16="http://schemas.microsoft.com/office/drawing/2014/main" id="{0BDFCAA1-E4A0-4BA9-A6FC-963628C84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56042" y="5715471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60715B7-C062-4AC3-A2D3-667BF38B537B}"/>
                </a:ext>
              </a:extLst>
            </p:cNvPr>
            <p:cNvSpPr txBox="1"/>
            <p:nvPr/>
          </p:nvSpPr>
          <p:spPr>
            <a:xfrm>
              <a:off x="7953138" y="4802439"/>
              <a:ext cx="1823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FF00"/>
                  </a:solidFill>
                </a:rPr>
                <a:t>Neuroimaging</a:t>
              </a:r>
              <a:endParaRPr lang="en-GB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68FA2E-153B-4EC4-9D35-9CB25163E27B}"/>
              </a:ext>
            </a:extLst>
          </p:cNvPr>
          <p:cNvGrpSpPr/>
          <p:nvPr/>
        </p:nvGrpSpPr>
        <p:grpSpPr>
          <a:xfrm>
            <a:off x="9834478" y="2763290"/>
            <a:ext cx="2015613" cy="2056266"/>
            <a:chOff x="9834478" y="3023172"/>
            <a:chExt cx="2015613" cy="205626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5A8E417-B402-423D-BB19-9F078632E3E6}"/>
                </a:ext>
              </a:extLst>
            </p:cNvPr>
            <p:cNvGrpSpPr/>
            <p:nvPr/>
          </p:nvGrpSpPr>
          <p:grpSpPr>
            <a:xfrm>
              <a:off x="9834478" y="3023172"/>
              <a:ext cx="2015613" cy="1772616"/>
              <a:chOff x="10388148" y="2119498"/>
              <a:chExt cx="2015613" cy="177261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A290CB-F9E1-4269-85E8-9F8CEC5F18DA}"/>
                  </a:ext>
                </a:extLst>
              </p:cNvPr>
              <p:cNvSpPr txBox="1"/>
              <p:nvPr/>
            </p:nvSpPr>
            <p:spPr>
              <a:xfrm>
                <a:off x="10388148" y="2119498"/>
                <a:ext cx="201561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i="0" u="none" strike="noStrike" kern="1200" dirty="0">
                    <a:solidFill>
                      <a:schemeClr val="bg2"/>
                    </a:solidFill>
                    <a:effectLst/>
                  </a:rPr>
                  <a:t>William Clarke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i="0" u="none" strike="noStrike" kern="1200" dirty="0">
                    <a:solidFill>
                      <a:schemeClr val="bg2"/>
                    </a:solidFill>
                    <a:effectLst/>
                  </a:rPr>
                  <a:t>FSL Clinical: Automated brain imaging analysis to support the diagnosis of psychosis</a:t>
                </a:r>
                <a:endParaRPr lang="en-GB" sz="1200" i="0" u="none" strike="noStrike" dirty="0">
                  <a:solidFill>
                    <a:schemeClr val="bg2"/>
                  </a:solidFill>
                  <a:effectLst/>
                </a:endParaRPr>
              </a:p>
              <a:p>
                <a:endParaRPr lang="en-GB" dirty="0"/>
              </a:p>
            </p:txBody>
          </p:sp>
          <p:pic>
            <p:nvPicPr>
              <p:cNvPr id="7" name="Graphic 6" descr="Brain in head with solid fill">
                <a:extLst>
                  <a:ext uri="{FF2B5EF4-FFF2-40B4-BE49-F238E27FC236}">
                    <a16:creationId xmlns:a16="http://schemas.microsoft.com/office/drawing/2014/main" id="{E3AB15B6-E423-40C0-9AAC-E1F5F0DAB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938754" y="2977714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ABC2302-9A50-4A32-9B61-38405D992AFA}"/>
                </a:ext>
              </a:extLst>
            </p:cNvPr>
            <p:cNvSpPr txBox="1"/>
            <p:nvPr/>
          </p:nvSpPr>
          <p:spPr>
            <a:xfrm>
              <a:off x="9930378" y="4802439"/>
              <a:ext cx="1823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C000"/>
                  </a:solidFill>
                </a:rPr>
                <a:t>Neuroimaging</a:t>
              </a:r>
              <a:endParaRPr lang="en-GB" sz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E367F9-801C-497F-8384-8470172BFF1D}"/>
              </a:ext>
            </a:extLst>
          </p:cNvPr>
          <p:cNvGrpSpPr/>
          <p:nvPr/>
        </p:nvGrpSpPr>
        <p:grpSpPr>
          <a:xfrm>
            <a:off x="6129374" y="2706191"/>
            <a:ext cx="2015613" cy="2077375"/>
            <a:chOff x="5879998" y="3023172"/>
            <a:chExt cx="2015613" cy="20773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2CB45C-8F5F-481C-8D82-3F87EF8EB2A9}"/>
                </a:ext>
              </a:extLst>
            </p:cNvPr>
            <p:cNvSpPr txBox="1"/>
            <p:nvPr/>
          </p:nvSpPr>
          <p:spPr>
            <a:xfrm>
              <a:off x="5879998" y="3023172"/>
              <a:ext cx="2015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i="0" u="none" strike="noStrike" kern="1200" dirty="0" err="1">
                  <a:solidFill>
                    <a:schemeClr val="bg2"/>
                  </a:solidFill>
                  <a:effectLst/>
                </a:rPr>
                <a:t>Huiling</a:t>
              </a:r>
              <a:r>
                <a:rPr lang="en-GB" sz="1200" b="1" i="0" u="none" strike="noStrike" kern="1200" dirty="0">
                  <a:solidFill>
                    <a:schemeClr val="bg2"/>
                  </a:solidFill>
                  <a:effectLst/>
                </a:rPr>
                <a:t> Tan</a:t>
              </a: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chemeClr val="bg2"/>
                  </a:solidFill>
                </a:rPr>
                <a:t>The use of stimulation induced evoked potentials for closed-loop DBS programming and titration</a:t>
              </a:r>
            </a:p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endParaRPr lang="en-GB" sz="1200" dirty="0">
                <a:solidFill>
                  <a:schemeClr val="bg2"/>
                </a:solidFill>
              </a:endParaRPr>
            </a:p>
          </p:txBody>
        </p:sp>
        <p:pic>
          <p:nvPicPr>
            <p:cNvPr id="48" name="Graphic 47" descr="Statistics with solid fill">
              <a:extLst>
                <a:ext uri="{FF2B5EF4-FFF2-40B4-BE49-F238E27FC236}">
                  <a16:creationId xmlns:a16="http://schemas.microsoft.com/office/drawing/2014/main" id="{9B6FC3C6-1EA6-4915-8DD4-C4AC83F77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30602" y="3996387"/>
              <a:ext cx="914400" cy="9144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47E02BA-2552-4846-8C62-77720EB36E8C}"/>
                </a:ext>
              </a:extLst>
            </p:cNvPr>
            <p:cNvSpPr txBox="1"/>
            <p:nvPr/>
          </p:nvSpPr>
          <p:spPr>
            <a:xfrm>
              <a:off x="6014237" y="4823548"/>
              <a:ext cx="1823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FF00"/>
                  </a:solidFill>
                </a:rPr>
                <a:t>Brain stimulation</a:t>
              </a:r>
              <a:endParaRPr lang="en-GB" sz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78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255860"/>
            <a:ext cx="12192000" cy="6021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3" y="6255860"/>
            <a:ext cx="1937657" cy="602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5A5328-CBCB-42ED-9F97-8B7333D3516F}"/>
              </a:ext>
            </a:extLst>
          </p:cNvPr>
          <p:cNvSpPr txBox="1"/>
          <p:nvPr/>
        </p:nvSpPr>
        <p:spPr>
          <a:xfrm>
            <a:off x="3053584" y="328277"/>
            <a:ext cx="6149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accent2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NDCN Applications and Awards Summer 2024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8929A-0AE3-4D7C-8711-A49B8E3C8DC7}"/>
              </a:ext>
            </a:extLst>
          </p:cNvPr>
          <p:cNvSpPr txBox="1"/>
          <p:nvPr/>
        </p:nvSpPr>
        <p:spPr>
          <a:xfrm>
            <a:off x="1147350" y="1138883"/>
            <a:ext cx="943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DBEFF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NDCN MLSTF applications this year (summer 2024)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BEFF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EDC618-369E-4889-A15D-6FB61D0050AA}"/>
              </a:ext>
            </a:extLst>
          </p:cNvPr>
          <p:cNvCxnSpPr>
            <a:cxnSpLocks/>
          </p:cNvCxnSpPr>
          <p:nvPr/>
        </p:nvCxnSpPr>
        <p:spPr>
          <a:xfrm>
            <a:off x="81714" y="2496257"/>
            <a:ext cx="7820354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B7B7CC-FC0A-47D7-91CA-A9E408507912}"/>
              </a:ext>
            </a:extLst>
          </p:cNvPr>
          <p:cNvCxnSpPr>
            <a:cxnSpLocks/>
          </p:cNvCxnSpPr>
          <p:nvPr/>
        </p:nvCxnSpPr>
        <p:spPr>
          <a:xfrm>
            <a:off x="7988369" y="2496257"/>
            <a:ext cx="3861722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A2BE822-BF89-4507-821A-AC589066FF10}"/>
              </a:ext>
            </a:extLst>
          </p:cNvPr>
          <p:cNvSpPr txBox="1"/>
          <p:nvPr/>
        </p:nvSpPr>
        <p:spPr>
          <a:xfrm>
            <a:off x="2664458" y="2019513"/>
            <a:ext cx="265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Senior Researcher/PI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BEFF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EA7A75-64AE-4628-93E8-C0C5E6022F93}"/>
              </a:ext>
            </a:extLst>
          </p:cNvPr>
          <p:cNvSpPr txBox="1"/>
          <p:nvPr/>
        </p:nvSpPr>
        <p:spPr>
          <a:xfrm>
            <a:off x="9509028" y="2019513"/>
            <a:ext cx="82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ETI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BEFF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5D1101D-28FD-465A-95C2-A812AB482696}"/>
              </a:ext>
            </a:extLst>
          </p:cNvPr>
          <p:cNvGrpSpPr/>
          <p:nvPr/>
        </p:nvGrpSpPr>
        <p:grpSpPr>
          <a:xfrm>
            <a:off x="164225" y="2649695"/>
            <a:ext cx="2017162" cy="2214221"/>
            <a:chOff x="183271" y="2987284"/>
            <a:chExt cx="2017162" cy="221422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B20E98-EA39-4E80-BB84-C7F237723374}"/>
                </a:ext>
              </a:extLst>
            </p:cNvPr>
            <p:cNvGrpSpPr/>
            <p:nvPr/>
          </p:nvGrpSpPr>
          <p:grpSpPr>
            <a:xfrm>
              <a:off x="184820" y="2987284"/>
              <a:ext cx="2015613" cy="1835364"/>
              <a:chOff x="427140" y="2503873"/>
              <a:chExt cx="2015613" cy="183536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D2975B-53E5-4B7F-AEB6-24FAEBC3C1D8}"/>
                  </a:ext>
                </a:extLst>
              </p:cNvPr>
              <p:cNvSpPr txBox="1"/>
              <p:nvPr/>
            </p:nvSpPr>
            <p:spPr>
              <a:xfrm>
                <a:off x="427140" y="2503873"/>
                <a:ext cx="20156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dirty="0">
                    <a:solidFill>
                      <a:schemeClr val="bg2"/>
                    </a:solidFill>
                  </a:rPr>
                  <a:t>Yin Dong</a:t>
                </a:r>
                <a:endParaRPr lang="en-GB" sz="1200" b="1" i="0" u="none" strike="noStrike" kern="1200" dirty="0">
                  <a:solidFill>
                    <a:schemeClr val="bg2"/>
                  </a:solidFill>
                  <a:effectLst/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chemeClr val="bg2"/>
                    </a:solidFill>
                  </a:rPr>
                  <a:t>Diagnostic assay to detect complement activation in myasthenia gravis patients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7" name="Graphic 6" descr="Test tubes with solid fill">
                <a:extLst>
                  <a:ext uri="{FF2B5EF4-FFF2-40B4-BE49-F238E27FC236}">
                    <a16:creationId xmlns:a16="http://schemas.microsoft.com/office/drawing/2014/main" id="{7A65A862-0510-49C8-B9B7-2964098DF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7746" y="3424837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E7496D-5562-4D51-817A-01A0E0D5CF20}"/>
                </a:ext>
              </a:extLst>
            </p:cNvPr>
            <p:cNvSpPr txBox="1"/>
            <p:nvPr/>
          </p:nvSpPr>
          <p:spPr>
            <a:xfrm>
              <a:off x="183271" y="4739840"/>
              <a:ext cx="2015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FF00"/>
                  </a:solidFill>
                </a:rPr>
                <a:t>Diagnostic Assay development </a:t>
              </a:r>
              <a:endParaRPr lang="en-GB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BBBBAA-7011-4281-B26E-5AC055BE57D1}"/>
              </a:ext>
            </a:extLst>
          </p:cNvPr>
          <p:cNvGrpSpPr/>
          <p:nvPr/>
        </p:nvGrpSpPr>
        <p:grpSpPr>
          <a:xfrm>
            <a:off x="2089120" y="3543401"/>
            <a:ext cx="2015614" cy="3189151"/>
            <a:chOff x="2114131" y="2987284"/>
            <a:chExt cx="2015614" cy="318915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4A2141-9646-4500-9886-5C1766840A4B}"/>
                </a:ext>
              </a:extLst>
            </p:cNvPr>
            <p:cNvGrpSpPr/>
            <p:nvPr/>
          </p:nvGrpSpPr>
          <p:grpSpPr>
            <a:xfrm>
              <a:off x="2114132" y="2987284"/>
              <a:ext cx="2015613" cy="2906298"/>
              <a:chOff x="2604985" y="2391251"/>
              <a:chExt cx="2015613" cy="290629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2EC020-B292-407F-AF37-92932C6AE0B7}"/>
                  </a:ext>
                </a:extLst>
              </p:cNvPr>
              <p:cNvSpPr txBox="1"/>
              <p:nvPr/>
            </p:nvSpPr>
            <p:spPr>
              <a:xfrm>
                <a:off x="2604985" y="2391251"/>
                <a:ext cx="201561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i="0" u="none" strike="noStrike" kern="1200" dirty="0">
                    <a:solidFill>
                      <a:schemeClr val="bg2"/>
                    </a:solidFill>
                    <a:effectLst/>
                  </a:rPr>
                  <a:t>Robert </a:t>
                </a:r>
                <a:r>
                  <a:rPr lang="en-GB" sz="1200" b="1" i="0" u="none" strike="noStrike" kern="1200" dirty="0" err="1">
                    <a:solidFill>
                      <a:schemeClr val="bg2"/>
                    </a:solidFill>
                    <a:effectLst/>
                  </a:rPr>
                  <a:t>M</a:t>
                </a:r>
                <a:r>
                  <a:rPr lang="en-GB" sz="1200" b="1" dirty="0" err="1">
                    <a:solidFill>
                      <a:schemeClr val="bg2"/>
                    </a:solidFill>
                  </a:rPr>
                  <a:t>acLaren</a:t>
                </a:r>
                <a:endParaRPr lang="en-GB" sz="1200" b="1" i="0" u="none" strike="noStrike" kern="1200" dirty="0">
                  <a:solidFill>
                    <a:schemeClr val="bg2"/>
                  </a:solidFill>
                  <a:effectLst/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chemeClr val="bg2"/>
                    </a:solidFill>
                  </a:rPr>
                  <a:t>Further evaluation of the efficacy of a novel mirtron-based knockdown/replacement gene therapy for the mutation-independent treatment of RHO-related autosomal dominant retinitis pigmentosa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7" name="Graphic 16" descr="DNA with solid fill">
                <a:extLst>
                  <a:ext uri="{FF2B5EF4-FFF2-40B4-BE49-F238E27FC236}">
                    <a16:creationId xmlns:a16="http://schemas.microsoft.com/office/drawing/2014/main" id="{D271BF30-036C-4D02-89A4-8F1FBEA33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155591" y="4383149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DB94EDE-160F-4A78-958E-C1A8C90EC4A5}"/>
                </a:ext>
              </a:extLst>
            </p:cNvPr>
            <p:cNvSpPr txBox="1"/>
            <p:nvPr/>
          </p:nvSpPr>
          <p:spPr>
            <a:xfrm>
              <a:off x="2114131" y="5899436"/>
              <a:ext cx="2015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FF00"/>
                  </a:solidFill>
                </a:rPr>
                <a:t>Gene therapy</a:t>
              </a:r>
              <a:endParaRPr lang="en-GB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535280F-C1AF-4D94-B8BA-0FFA3DD0C4DF}"/>
              </a:ext>
            </a:extLst>
          </p:cNvPr>
          <p:cNvGrpSpPr/>
          <p:nvPr/>
        </p:nvGrpSpPr>
        <p:grpSpPr>
          <a:xfrm>
            <a:off x="4012467" y="2645687"/>
            <a:ext cx="2052556" cy="2021219"/>
            <a:chOff x="4043444" y="2987284"/>
            <a:chExt cx="2052556" cy="202121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B532D0F-F974-4C00-BDD3-FCC9F9B92636}"/>
                </a:ext>
              </a:extLst>
            </p:cNvPr>
            <p:cNvGrpSpPr/>
            <p:nvPr/>
          </p:nvGrpSpPr>
          <p:grpSpPr>
            <a:xfrm>
              <a:off x="4043444" y="2987284"/>
              <a:ext cx="2015613" cy="1872711"/>
              <a:chOff x="7026191" y="2466526"/>
              <a:chExt cx="2015613" cy="187271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B01BFE-1431-4478-B00C-2CBBC31083D7}"/>
                  </a:ext>
                </a:extLst>
              </p:cNvPr>
              <p:cNvSpPr txBox="1"/>
              <p:nvPr/>
            </p:nvSpPr>
            <p:spPr>
              <a:xfrm>
                <a:off x="7026191" y="2466526"/>
                <a:ext cx="201561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i="0" u="none" strike="noStrike" kern="1200" dirty="0">
                    <a:solidFill>
                      <a:schemeClr val="bg2"/>
                    </a:solidFill>
                    <a:effectLst/>
                  </a:rPr>
                  <a:t>Kamila </a:t>
                </a:r>
                <a:r>
                  <a:rPr lang="en-GB" sz="1200" b="1" i="0" u="none" strike="noStrike" kern="1200" dirty="0" err="1">
                    <a:solidFill>
                      <a:schemeClr val="bg2"/>
                    </a:solidFill>
                    <a:effectLst/>
                  </a:rPr>
                  <a:t>Szulc</a:t>
                </a:r>
                <a:r>
                  <a:rPr lang="en-GB" sz="1200" b="1" i="0" u="none" strike="noStrike" kern="1200" dirty="0">
                    <a:solidFill>
                      <a:schemeClr val="bg2"/>
                    </a:solidFill>
                    <a:effectLst/>
                  </a:rPr>
                  <a:t>-Lerch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chemeClr val="bg2"/>
                    </a:solidFill>
                  </a:rPr>
                  <a:t>Tailoring Metformin Treatment: A Precision Medicine Approach for Optimal Brain Ageing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21" name="Graphic 20" descr="Bar chart with solid fill">
                <a:extLst>
                  <a:ext uri="{FF2B5EF4-FFF2-40B4-BE49-F238E27FC236}">
                    <a16:creationId xmlns:a16="http://schemas.microsoft.com/office/drawing/2014/main" id="{EE8B473E-910E-4EBE-A793-A3E8B0693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576797" y="3424837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E5DB2D-60B2-4EB3-8A86-923BA5B44562}"/>
                </a:ext>
              </a:extLst>
            </p:cNvPr>
            <p:cNvSpPr txBox="1"/>
            <p:nvPr/>
          </p:nvSpPr>
          <p:spPr>
            <a:xfrm>
              <a:off x="4080387" y="4731504"/>
              <a:ext cx="2015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FF00"/>
                  </a:solidFill>
                </a:rPr>
                <a:t>Computational Analysis</a:t>
              </a:r>
              <a:endParaRPr lang="en-GB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F2759F-87C2-40F6-A231-CCE06104E11B}"/>
              </a:ext>
            </a:extLst>
          </p:cNvPr>
          <p:cNvGrpSpPr/>
          <p:nvPr/>
        </p:nvGrpSpPr>
        <p:grpSpPr>
          <a:xfrm>
            <a:off x="5972756" y="3576737"/>
            <a:ext cx="2015613" cy="2790931"/>
            <a:chOff x="5972756" y="2987284"/>
            <a:chExt cx="2015613" cy="279093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F509D3E-CFD6-425A-BAB8-6235FBF471EA}"/>
                </a:ext>
              </a:extLst>
            </p:cNvPr>
            <p:cNvGrpSpPr/>
            <p:nvPr/>
          </p:nvGrpSpPr>
          <p:grpSpPr>
            <a:xfrm>
              <a:off x="5972756" y="2987284"/>
              <a:ext cx="2015613" cy="2334378"/>
              <a:chOff x="9289885" y="2527559"/>
              <a:chExt cx="2015613" cy="233437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40AB86-2F27-4C38-B273-422CAE78AFF2}"/>
                  </a:ext>
                </a:extLst>
              </p:cNvPr>
              <p:cNvSpPr txBox="1"/>
              <p:nvPr/>
            </p:nvSpPr>
            <p:spPr>
              <a:xfrm>
                <a:off x="9289885" y="2527559"/>
                <a:ext cx="201561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dirty="0">
                    <a:solidFill>
                      <a:schemeClr val="bg2"/>
                    </a:solidFill>
                  </a:rPr>
                  <a:t>Sofia </a:t>
                </a:r>
                <a:r>
                  <a:rPr lang="en-GB" sz="1200" b="1" dirty="0" err="1">
                    <a:solidFill>
                      <a:schemeClr val="bg2"/>
                    </a:solidFill>
                  </a:rPr>
                  <a:t>Toniolo</a:t>
                </a:r>
                <a:endParaRPr lang="en-GB" sz="1200" b="1" i="0" u="none" strike="noStrike" kern="1200" dirty="0">
                  <a:solidFill>
                    <a:schemeClr val="bg2"/>
                  </a:solidFill>
                  <a:effectLst/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chemeClr val="bg2"/>
                    </a:solidFill>
                  </a:rPr>
                  <a:t>Remote testing of cognitive function and plasma biomarkers for Alzheimer's Disease: A pilot study to evaluate feasibility for national screening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24" name="Graphic 23" descr="Smart Phone with solid fill">
                <a:extLst>
                  <a:ext uri="{FF2B5EF4-FFF2-40B4-BE49-F238E27FC236}">
                    <a16:creationId xmlns:a16="http://schemas.microsoft.com/office/drawing/2014/main" id="{754B6321-E36B-4763-ABEF-C9A3B1EDA1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840491" y="3947537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E8644EA-62BF-4561-B06C-61D1771D92BA}"/>
                </a:ext>
              </a:extLst>
            </p:cNvPr>
            <p:cNvSpPr txBox="1"/>
            <p:nvPr/>
          </p:nvSpPr>
          <p:spPr>
            <a:xfrm>
              <a:off x="5972756" y="5316550"/>
              <a:ext cx="2015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FF00"/>
                  </a:solidFill>
                </a:rPr>
                <a:t>Community based Diagnostic tool </a:t>
              </a:r>
              <a:endParaRPr lang="en-GB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4F0857-99B8-41D2-9E8E-73338354ACA3}"/>
              </a:ext>
            </a:extLst>
          </p:cNvPr>
          <p:cNvGrpSpPr/>
          <p:nvPr/>
        </p:nvGrpSpPr>
        <p:grpSpPr>
          <a:xfrm>
            <a:off x="7900730" y="2643097"/>
            <a:ext cx="2049023" cy="2089765"/>
            <a:chOff x="7902068" y="2987284"/>
            <a:chExt cx="2049023" cy="208976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4FB2EBB-809D-45BA-B9F7-B4242AA45C56}"/>
                </a:ext>
              </a:extLst>
            </p:cNvPr>
            <p:cNvGrpSpPr/>
            <p:nvPr/>
          </p:nvGrpSpPr>
          <p:grpSpPr>
            <a:xfrm>
              <a:off x="7902068" y="2987284"/>
              <a:ext cx="2015613" cy="1665256"/>
              <a:chOff x="4857803" y="2391251"/>
              <a:chExt cx="2015613" cy="166525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A9237E-2AA4-4C9C-9562-017675EDDDE5}"/>
                  </a:ext>
                </a:extLst>
              </p:cNvPr>
              <p:cNvSpPr txBox="1"/>
              <p:nvPr/>
            </p:nvSpPr>
            <p:spPr>
              <a:xfrm>
                <a:off x="4857803" y="2391251"/>
                <a:ext cx="20156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dirty="0">
                    <a:solidFill>
                      <a:schemeClr val="bg2"/>
                    </a:solidFill>
                  </a:rPr>
                  <a:t>Jeffrey </a:t>
                </a:r>
                <a:r>
                  <a:rPr lang="en-GB" sz="1200" b="1" dirty="0" err="1">
                    <a:solidFill>
                      <a:schemeClr val="bg2"/>
                    </a:solidFill>
                  </a:rPr>
                  <a:t>Stedehouder</a:t>
                </a:r>
                <a:endParaRPr lang="en-GB" sz="1200" b="1" i="0" u="none" strike="noStrike" kern="1200" dirty="0">
                  <a:solidFill>
                    <a:schemeClr val="bg2"/>
                  </a:solidFill>
                  <a:effectLst/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chemeClr val="bg2"/>
                    </a:solidFill>
                  </a:rPr>
                  <a:t>HCN Agonism as a Precision Therapy for Schizophrenia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9" name="Graphic 18" descr="Medicine with solid fill">
                <a:extLst>
                  <a:ext uri="{FF2B5EF4-FFF2-40B4-BE49-F238E27FC236}">
                    <a16:creationId xmlns:a16="http://schemas.microsoft.com/office/drawing/2014/main" id="{93700E2D-20C4-4ED8-8ED4-7A52027886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408409" y="3142107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27EFCB5-B64D-43EA-A869-A417D0904C42}"/>
                </a:ext>
              </a:extLst>
            </p:cNvPr>
            <p:cNvSpPr txBox="1"/>
            <p:nvPr/>
          </p:nvSpPr>
          <p:spPr>
            <a:xfrm>
              <a:off x="7935478" y="4615384"/>
              <a:ext cx="2015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FF00"/>
                  </a:solidFill>
                </a:rPr>
                <a:t>Small molecule development </a:t>
              </a:r>
              <a:endParaRPr lang="en-GB" sz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BCC0A3-27B9-488C-8B96-7FE447E1EB04}"/>
              </a:ext>
            </a:extLst>
          </p:cNvPr>
          <p:cNvGrpSpPr/>
          <p:nvPr/>
        </p:nvGrpSpPr>
        <p:grpSpPr>
          <a:xfrm>
            <a:off x="9873123" y="3577690"/>
            <a:ext cx="2015613" cy="2392495"/>
            <a:chOff x="9834478" y="2987284"/>
            <a:chExt cx="2015613" cy="239249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07859BB-61F9-4B94-AF5B-85779DFB87C5}"/>
                </a:ext>
              </a:extLst>
            </p:cNvPr>
            <p:cNvGrpSpPr/>
            <p:nvPr/>
          </p:nvGrpSpPr>
          <p:grpSpPr>
            <a:xfrm>
              <a:off x="9834478" y="2987284"/>
              <a:ext cx="2015613" cy="1947071"/>
              <a:chOff x="5324272" y="4239965"/>
              <a:chExt cx="2015613" cy="194707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AE1A67-1D3C-4761-A990-AC43C2CDC2C3}"/>
                  </a:ext>
                </a:extLst>
              </p:cNvPr>
              <p:cNvSpPr txBox="1"/>
              <p:nvPr/>
            </p:nvSpPr>
            <p:spPr>
              <a:xfrm>
                <a:off x="5324272" y="4239965"/>
                <a:ext cx="201561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1" i="0" u="none" strike="noStrike" kern="1200" dirty="0">
                    <a:solidFill>
                      <a:schemeClr val="bg2"/>
                    </a:solidFill>
                    <a:effectLst/>
                  </a:rPr>
                  <a:t>Cong Tran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chemeClr val="bg2"/>
                    </a:solidFill>
                  </a:rPr>
                  <a:t>Multi-gas sensor with Methane measurement for respiratory clinical applications</a:t>
                </a: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  <a:p>
                <a:pPr marL="0" algn="ctr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26" name="Graphic 25" descr="Lungs with solid fill">
                <a:extLst>
                  <a:ext uri="{FF2B5EF4-FFF2-40B4-BE49-F238E27FC236}">
                    <a16:creationId xmlns:a16="http://schemas.microsoft.com/office/drawing/2014/main" id="{D4D75643-CBB8-4974-965A-506D6FD45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874878" y="5272636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94D3BC-3737-4A20-9457-158024F29AEE}"/>
                </a:ext>
              </a:extLst>
            </p:cNvPr>
            <p:cNvSpPr txBox="1"/>
            <p:nvPr/>
          </p:nvSpPr>
          <p:spPr>
            <a:xfrm>
              <a:off x="9834478" y="4918114"/>
              <a:ext cx="2015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FF00"/>
                  </a:solidFill>
                </a:rPr>
                <a:t>Respiratory/ventilator technology</a:t>
              </a:r>
              <a:endParaRPr lang="en-GB" sz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618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A0A0-9C49-4741-82F6-05320CDB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424" y="-57978"/>
            <a:ext cx="7010400" cy="65405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+mn-lt"/>
              </a:rPr>
              <a:t>CASE STUDY 1 | WHAT DOES GOOD LOOK LIKE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2787E8C-FBF4-4E95-AE01-3EA6FFD20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9" y="6268265"/>
            <a:ext cx="12135979" cy="602140"/>
          </a:xfrm>
          <a:prstGeom prst="rect">
            <a:avLst/>
          </a:prstGeom>
          <a:solidFill>
            <a:srgbClr val="0021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8B96D4-B1D8-4B0D-9141-8EA59E15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1517"/>
            <a:ext cx="12046991" cy="1177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1"/>
                </a:solidFill>
              </a:rPr>
              <a:t>MLSTF 2023 application from </a:t>
            </a:r>
            <a:r>
              <a:rPr lang="en-GB" sz="1600" b="1" dirty="0">
                <a:solidFill>
                  <a:srgbClr val="FFC000"/>
                </a:solidFill>
              </a:rPr>
              <a:t>Professor Esther Becker, NDCN, </a:t>
            </a:r>
            <a:r>
              <a:rPr lang="en-GB" sz="1600" dirty="0">
                <a:solidFill>
                  <a:schemeClr val="bg1"/>
                </a:solidFill>
              </a:rPr>
              <a:t>titled </a:t>
            </a:r>
            <a:endParaRPr lang="en-US" sz="1600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1"/>
                </a:solidFill>
              </a:rPr>
              <a:t>“</a:t>
            </a:r>
            <a:r>
              <a:rPr lang="en-GB" sz="1600" b="1" dirty="0">
                <a:solidFill>
                  <a:srgbClr val="FFC000"/>
                </a:solidFill>
                <a:ea typeface="+mn-lt"/>
                <a:cs typeface="+mn-lt"/>
              </a:rPr>
              <a:t>Preclinical development of TRPC3 inhibitors for Spinocerebellar Ataxia </a:t>
            </a:r>
            <a:r>
              <a:rPr lang="en-GB" sz="1600" dirty="0">
                <a:solidFill>
                  <a:schemeClr val="bg1"/>
                </a:solidFill>
              </a:rPr>
              <a:t>”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1"/>
                </a:solidFill>
              </a:rPr>
              <a:t>highlights what an outstanding application looks like.</a:t>
            </a:r>
            <a:endParaRPr lang="en-GB" sz="1600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lvl="1" algn="ctr"/>
            <a:endParaRPr lang="en-GB" sz="1000" b="1" dirty="0">
              <a:solidFill>
                <a:schemeClr val="bg1">
                  <a:lumMod val="9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lvl="1" algn="ctr"/>
            <a:endParaRPr lang="en-GB" sz="1000" b="1" dirty="0">
              <a:solidFill>
                <a:schemeClr val="bg1">
                  <a:lumMod val="95000"/>
                </a:schemeClr>
              </a:solidFill>
            </a:endParaRPr>
          </a:p>
          <a:p>
            <a:pPr lvl="1" algn="ctr"/>
            <a:endParaRPr lang="en-GB" sz="1000" b="1" dirty="0">
              <a:solidFill>
                <a:schemeClr val="bg1">
                  <a:lumMod val="95000"/>
                </a:schemeClr>
              </a:solidFill>
            </a:endParaRPr>
          </a:p>
          <a:p>
            <a:pPr lvl="1" algn="ctr"/>
            <a:endParaRPr lang="en-GB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C982DB-F857-4BAB-BD8B-AC51616C709B}"/>
              </a:ext>
            </a:extLst>
          </p:cNvPr>
          <p:cNvGrpSpPr>
            <a:grpSpLocks noChangeAspect="1"/>
          </p:cNvGrpSpPr>
          <p:nvPr/>
        </p:nvGrpSpPr>
        <p:grpSpPr>
          <a:xfrm>
            <a:off x="-11151" y="2084211"/>
            <a:ext cx="808393" cy="861557"/>
            <a:chOff x="5379224" y="2484994"/>
            <a:chExt cx="2040751" cy="2040751"/>
          </a:xfrm>
          <a:solidFill>
            <a:srgbClr val="FFFF00"/>
          </a:solidFill>
        </p:grpSpPr>
        <p:pic>
          <p:nvPicPr>
            <p:cNvPr id="11" name="Graphic 10" descr="Flask with solid fill">
              <a:extLst>
                <a:ext uri="{FF2B5EF4-FFF2-40B4-BE49-F238E27FC236}">
                  <a16:creationId xmlns:a16="http://schemas.microsoft.com/office/drawing/2014/main" id="{10431B03-FBC2-4F89-94EB-12E187D7E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61449" y="2971800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Arrow circle with solid fill">
              <a:extLst>
                <a:ext uri="{FF2B5EF4-FFF2-40B4-BE49-F238E27FC236}">
                  <a16:creationId xmlns:a16="http://schemas.microsoft.com/office/drawing/2014/main" id="{C76D3E7A-18A8-4314-BA68-494BC4E91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79224" y="2484994"/>
              <a:ext cx="2040751" cy="204075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7397089-CBDD-4AB9-886D-AF80555ECFD5}"/>
              </a:ext>
            </a:extLst>
          </p:cNvPr>
          <p:cNvSpPr txBox="1"/>
          <p:nvPr/>
        </p:nvSpPr>
        <p:spPr>
          <a:xfrm>
            <a:off x="955678" y="2116856"/>
            <a:ext cx="4970996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 Justification and Development Plan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Clear work package plan and route forward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Clear aims and </a:t>
            </a:r>
            <a:r>
              <a:rPr lang="en-GB" sz="1600" b="1" dirty="0">
                <a:solidFill>
                  <a:schemeClr val="accent4"/>
                </a:solidFill>
                <a:latin typeface="Calibri" panose="020F0502020204030204"/>
              </a:rPr>
              <a:t>go/no-go decision points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The </a:t>
            </a:r>
            <a:r>
              <a:rPr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unmet clinical need was clearly stated </a:t>
            </a:r>
            <a:r>
              <a:rPr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and </a:t>
            </a:r>
            <a:r>
              <a:rPr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strong rational </a:t>
            </a:r>
            <a:r>
              <a:rPr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was provided for why the target was chosen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schemeClr val="bg1"/>
                </a:solidFill>
                <a:latin typeface="Calibri" panose="020F0502020204030204"/>
                <a:ea typeface="Calibri"/>
                <a:cs typeface="Calibri"/>
              </a:rPr>
              <a:t>Good preliminary data was presented provide a </a:t>
            </a:r>
            <a:r>
              <a:rPr lang="en-GB" sz="1600" b="1" dirty="0">
                <a:solidFill>
                  <a:schemeClr val="accent4"/>
                </a:solidFill>
                <a:latin typeface="Calibri" panose="020F0502020204030204"/>
                <a:ea typeface="Calibri"/>
                <a:cs typeface="Calibri"/>
              </a:rPr>
              <a:t>strong foundation for the proposed study</a:t>
            </a:r>
            <a:r>
              <a:rPr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9E191125-7F67-B702-4983-C7BD03D22C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067" y="6272775"/>
            <a:ext cx="1667933" cy="585223"/>
          </a:xfrm>
          <a:prstGeom prst="rect">
            <a:avLst/>
          </a:prstGeom>
        </p:spPr>
      </p:pic>
      <p:pic>
        <p:nvPicPr>
          <p:cNvPr id="21" name="Graphic 20" descr="Podium with solid fill">
            <a:extLst>
              <a:ext uri="{FF2B5EF4-FFF2-40B4-BE49-F238E27FC236}">
                <a16:creationId xmlns:a16="http://schemas.microsoft.com/office/drawing/2014/main" id="{4B2BBC96-9A09-FAD4-DB34-9EF2F1A1D8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5327" y="2149954"/>
            <a:ext cx="730071" cy="7300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9FA929-07BF-D9AB-1048-556724CBEB00}"/>
              </a:ext>
            </a:extLst>
          </p:cNvPr>
          <p:cNvSpPr txBox="1"/>
          <p:nvPr/>
        </p:nvSpPr>
        <p:spPr>
          <a:xfrm>
            <a:off x="7061189" y="2084211"/>
            <a:ext cx="5102800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Competitiveness of the approach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A good knowledge of the competitive landscape was shown, with the </a:t>
            </a:r>
            <a:r>
              <a:rPr lang="en-GB" sz="1600" b="1" dirty="0">
                <a:solidFill>
                  <a:schemeClr val="accent4"/>
                </a:solidFill>
                <a:latin typeface="Calibri" panose="020F0502020204030204"/>
              </a:rPr>
              <a:t>major competitors well highlighted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Good justification was provided as to why the PIs intervention was </a:t>
            </a:r>
            <a:r>
              <a:rPr lang="en-GB" sz="1600" b="1" dirty="0">
                <a:solidFill>
                  <a:schemeClr val="accent4"/>
                </a:solidFill>
                <a:latin typeface="Calibri" panose="020F0502020204030204"/>
              </a:rPr>
              <a:t>superior to other treatments under development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C68B0B-A1FA-E3C4-C988-BDB6DADA649E}"/>
              </a:ext>
            </a:extLst>
          </p:cNvPr>
          <p:cNvSpPr txBox="1"/>
          <p:nvPr/>
        </p:nvSpPr>
        <p:spPr>
          <a:xfrm>
            <a:off x="955678" y="4336181"/>
            <a:ext cx="5102800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declaration: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Outline intellectual property associated with the project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IP situation was clearly explained and provided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detail on the current IP situation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It was clear that the PI had previously engaged with OUI and were </a:t>
            </a:r>
            <a:r>
              <a:rPr lang="en-GB" sz="1600" b="1" dirty="0">
                <a:solidFill>
                  <a:schemeClr val="accent4"/>
                </a:solidFill>
                <a:latin typeface="Calibri" panose="020F0502020204030204"/>
              </a:rPr>
              <a:t>well informed on their IP strategy moving forward</a:t>
            </a:r>
            <a:endParaRPr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27" name="Graphic 26" descr="Lightbulb and gear with solid fill">
            <a:extLst>
              <a:ext uri="{FF2B5EF4-FFF2-40B4-BE49-F238E27FC236}">
                <a16:creationId xmlns:a16="http://schemas.microsoft.com/office/drawing/2014/main" id="{1676A923-6C4C-575C-2E86-6EC441FE7F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010" y="4294000"/>
            <a:ext cx="730071" cy="73007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7360DE6-CDAB-75E1-381E-DB922A366E64}"/>
              </a:ext>
            </a:extLst>
          </p:cNvPr>
          <p:cNvSpPr txBox="1"/>
          <p:nvPr/>
        </p:nvSpPr>
        <p:spPr>
          <a:xfrm>
            <a:off x="7061189" y="4336181"/>
            <a:ext cx="5102800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Industrial engagement 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The small molecules initially came form GSK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Calibri"/>
                <a:cs typeface="Calibri"/>
              </a:rPr>
              <a:t>The PI was already in contact with potential pharmaceutical partners, providing </a:t>
            </a:r>
            <a:r>
              <a:rPr lang="en-GB" sz="1600" b="1" dirty="0">
                <a:solidFill>
                  <a:schemeClr val="accent4"/>
                </a:solidFill>
                <a:latin typeface="Calibri" panose="020F0502020204030204"/>
                <a:ea typeface="Calibri"/>
                <a:cs typeface="Calibri"/>
              </a:rPr>
              <a:t>future licensing opportunities  </a:t>
            </a:r>
          </a:p>
        </p:txBody>
      </p:sp>
      <p:pic>
        <p:nvPicPr>
          <p:cNvPr id="16" name="Graphic 15" descr="Factory with solid fill">
            <a:extLst>
              <a:ext uri="{FF2B5EF4-FFF2-40B4-BE49-F238E27FC236}">
                <a16:creationId xmlns:a16="http://schemas.microsoft.com/office/drawing/2014/main" id="{A83701A6-F784-40BA-ADF3-78EA53EB00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5327" y="4259608"/>
            <a:ext cx="730071" cy="7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7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A0A0-9C49-4741-82F6-05320CDB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424" y="-57978"/>
            <a:ext cx="7010400" cy="65405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+mn-lt"/>
              </a:rPr>
              <a:t>CASE STUDY 1 | WHAT DOES GOOD LOOK LIKE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2787E8C-FBF4-4E95-AE01-3EA6FFD20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55860"/>
            <a:ext cx="12192000" cy="602140"/>
          </a:xfrm>
          <a:prstGeom prst="rect">
            <a:avLst/>
          </a:prstGeom>
          <a:solidFill>
            <a:srgbClr val="0021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8B96D4-B1D8-4B0D-9141-8EA59E15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1517"/>
            <a:ext cx="12046991" cy="1177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1"/>
                </a:solidFill>
              </a:rPr>
              <a:t>MLSTF 2023 application from </a:t>
            </a:r>
            <a:r>
              <a:rPr lang="en-GB" sz="1600" b="1" dirty="0">
                <a:solidFill>
                  <a:srgbClr val="FFC000"/>
                </a:solidFill>
              </a:rPr>
              <a:t>Professor Esther Becker, NDCN, </a:t>
            </a:r>
            <a:r>
              <a:rPr lang="en-GB" sz="1600" dirty="0">
                <a:solidFill>
                  <a:schemeClr val="bg1"/>
                </a:solidFill>
              </a:rPr>
              <a:t>titled </a:t>
            </a:r>
            <a:endParaRPr lang="en-US" sz="1600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1"/>
                </a:solidFill>
              </a:rPr>
              <a:t>“</a:t>
            </a:r>
            <a:r>
              <a:rPr lang="en-GB" sz="1600" b="1" dirty="0">
                <a:solidFill>
                  <a:srgbClr val="FFC000"/>
                </a:solidFill>
                <a:ea typeface="+mn-lt"/>
                <a:cs typeface="+mn-lt"/>
              </a:rPr>
              <a:t>Preclinical development of TRPC3 inhibitors for Spinocerebellar Ataxia </a:t>
            </a:r>
            <a:r>
              <a:rPr lang="en-GB" sz="1600" dirty="0">
                <a:solidFill>
                  <a:schemeClr val="bg1"/>
                </a:solidFill>
              </a:rPr>
              <a:t>”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1"/>
                </a:solidFill>
              </a:rPr>
              <a:t>highlights what an outstanding application looks like.</a:t>
            </a:r>
            <a:endParaRPr lang="en-GB" sz="1600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lvl="1" algn="ctr"/>
            <a:endParaRPr lang="en-GB" sz="1000" b="1" dirty="0">
              <a:solidFill>
                <a:schemeClr val="bg1">
                  <a:lumMod val="9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lvl="1" algn="ctr"/>
            <a:endParaRPr lang="en-GB" sz="1000" b="1" dirty="0">
              <a:solidFill>
                <a:schemeClr val="bg1">
                  <a:lumMod val="95000"/>
                </a:schemeClr>
              </a:solidFill>
            </a:endParaRPr>
          </a:p>
          <a:p>
            <a:pPr lvl="1" algn="ctr"/>
            <a:endParaRPr lang="en-GB" sz="1000" b="1" dirty="0">
              <a:solidFill>
                <a:schemeClr val="bg1">
                  <a:lumMod val="95000"/>
                </a:schemeClr>
              </a:solidFill>
            </a:endParaRPr>
          </a:p>
          <a:p>
            <a:pPr lvl="1" algn="ctr"/>
            <a:endParaRPr lang="en-GB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9E191125-7F67-B702-4983-C7BD03D22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067" y="6272775"/>
            <a:ext cx="1667933" cy="585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207F03-BB42-41A3-829D-72CD4C45C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31" y="2348216"/>
            <a:ext cx="11519338" cy="27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A0A0-9C49-4741-82F6-05320CDB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424" y="-57978"/>
            <a:ext cx="7010400" cy="65405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+mn-lt"/>
              </a:rPr>
              <a:t>CASE STUDY 2 | WHAT DOES GOOD LOOK LIKE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2787E8C-FBF4-4E95-AE01-3EA6FFD20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55860"/>
            <a:ext cx="12192000" cy="602140"/>
          </a:xfrm>
          <a:prstGeom prst="rect">
            <a:avLst/>
          </a:prstGeom>
          <a:solidFill>
            <a:srgbClr val="0021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8B96D4-B1D8-4B0D-9141-8EA59E15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1517"/>
            <a:ext cx="12046991" cy="1177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1"/>
                </a:solidFill>
              </a:rPr>
              <a:t>MLSTF 2023 application from </a:t>
            </a:r>
            <a:r>
              <a:rPr lang="en-GB" sz="1600" b="1" dirty="0">
                <a:solidFill>
                  <a:srgbClr val="FFC000"/>
                </a:solidFill>
              </a:rPr>
              <a:t>Professor </a:t>
            </a:r>
            <a:r>
              <a:rPr lang="en-GB" sz="1600" b="1" dirty="0" err="1">
                <a:solidFill>
                  <a:srgbClr val="FFC000"/>
                </a:solidFill>
              </a:rPr>
              <a:t>Huiling</a:t>
            </a:r>
            <a:r>
              <a:rPr lang="en-GB" sz="1600" b="1" dirty="0">
                <a:solidFill>
                  <a:srgbClr val="FFC000"/>
                </a:solidFill>
              </a:rPr>
              <a:t> Tan, NDCN, </a:t>
            </a:r>
            <a:r>
              <a:rPr lang="en-GB" sz="1600" dirty="0">
                <a:solidFill>
                  <a:schemeClr val="bg1"/>
                </a:solidFill>
              </a:rPr>
              <a:t>titled </a:t>
            </a:r>
            <a:endParaRPr lang="en-US" sz="1600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1"/>
                </a:solidFill>
              </a:rPr>
              <a:t>“</a:t>
            </a:r>
            <a:r>
              <a:rPr lang="en-GB" sz="1600" b="1" dirty="0">
                <a:solidFill>
                  <a:srgbClr val="FFC000"/>
                </a:solidFill>
                <a:ea typeface="+mn-lt"/>
                <a:cs typeface="+mn-lt"/>
              </a:rPr>
              <a:t>The use of stimulation induced evoked potentials for closed-loop DBS programming and titration</a:t>
            </a:r>
            <a:r>
              <a:rPr lang="en-GB" sz="1600" dirty="0">
                <a:solidFill>
                  <a:schemeClr val="bg1"/>
                </a:solidFill>
              </a:rPr>
              <a:t>”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1"/>
                </a:solidFill>
              </a:rPr>
              <a:t>highlights what an outstanding application looks like.</a:t>
            </a:r>
            <a:endParaRPr lang="en-GB" sz="1600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lvl="1" algn="ctr"/>
            <a:endParaRPr lang="en-GB" sz="1000" b="1" dirty="0">
              <a:solidFill>
                <a:schemeClr val="bg1">
                  <a:lumMod val="9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lvl="1" algn="ctr"/>
            <a:endParaRPr lang="en-GB" sz="1000" b="1" dirty="0">
              <a:solidFill>
                <a:schemeClr val="bg1">
                  <a:lumMod val="95000"/>
                </a:schemeClr>
              </a:solidFill>
            </a:endParaRPr>
          </a:p>
          <a:p>
            <a:pPr lvl="1" algn="ctr"/>
            <a:endParaRPr lang="en-GB" sz="1000" b="1" dirty="0">
              <a:solidFill>
                <a:schemeClr val="bg1">
                  <a:lumMod val="95000"/>
                </a:schemeClr>
              </a:solidFill>
            </a:endParaRPr>
          </a:p>
          <a:p>
            <a:pPr lvl="1" algn="ctr"/>
            <a:endParaRPr lang="en-GB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C982DB-F857-4BAB-BD8B-AC51616C709B}"/>
              </a:ext>
            </a:extLst>
          </p:cNvPr>
          <p:cNvGrpSpPr>
            <a:grpSpLocks noChangeAspect="1"/>
          </p:cNvGrpSpPr>
          <p:nvPr/>
        </p:nvGrpSpPr>
        <p:grpSpPr>
          <a:xfrm>
            <a:off x="-50311" y="2077355"/>
            <a:ext cx="808393" cy="861557"/>
            <a:chOff x="5379224" y="2484994"/>
            <a:chExt cx="2040751" cy="2040751"/>
          </a:xfrm>
          <a:solidFill>
            <a:srgbClr val="FFFF00"/>
          </a:solidFill>
        </p:grpSpPr>
        <p:pic>
          <p:nvPicPr>
            <p:cNvPr id="11" name="Graphic 10" descr="Flask with solid fill">
              <a:extLst>
                <a:ext uri="{FF2B5EF4-FFF2-40B4-BE49-F238E27FC236}">
                  <a16:creationId xmlns:a16="http://schemas.microsoft.com/office/drawing/2014/main" id="{10431B03-FBC2-4F89-94EB-12E187D7E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61449" y="2971800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Arrow circle with solid fill">
              <a:extLst>
                <a:ext uri="{FF2B5EF4-FFF2-40B4-BE49-F238E27FC236}">
                  <a16:creationId xmlns:a16="http://schemas.microsoft.com/office/drawing/2014/main" id="{C76D3E7A-18A8-4314-BA68-494BC4E91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79224" y="2484994"/>
              <a:ext cx="2040751" cy="204075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7397089-CBDD-4AB9-886D-AF80555ECFD5}"/>
              </a:ext>
            </a:extLst>
          </p:cNvPr>
          <p:cNvSpPr txBox="1"/>
          <p:nvPr/>
        </p:nvSpPr>
        <p:spPr>
          <a:xfrm>
            <a:off x="758082" y="2134290"/>
            <a:ext cx="4970996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 Justification and Development Plan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The project fit well within the MLSTF remit and had a </a:t>
            </a:r>
            <a:r>
              <a:rPr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clear route to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schemeClr val="accent4"/>
                </a:solidFill>
                <a:latin typeface="Calibri" panose="020F0502020204030204"/>
                <a:ea typeface="Calibri"/>
                <a:cs typeface="Calibri"/>
              </a:rPr>
              <a:t>Workplans were well explained </a:t>
            </a: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Calibri"/>
                <a:cs typeface="Calibri"/>
              </a:rPr>
              <a:t>with good detail provided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Intentions for work after MLSTF were included</a:t>
            </a:r>
            <a:r>
              <a:rPr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, showing how the award fits into the bigger picture </a:t>
            </a:r>
            <a:endParaRPr lang="en-GB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9E191125-7F67-B702-4983-C7BD03D22C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067" y="6272775"/>
            <a:ext cx="1667933" cy="5852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6C68B0B-A1FA-E3C4-C988-BDB6DADA649E}"/>
              </a:ext>
            </a:extLst>
          </p:cNvPr>
          <p:cNvSpPr txBox="1"/>
          <p:nvPr/>
        </p:nvSpPr>
        <p:spPr>
          <a:xfrm>
            <a:off x="896404" y="4624644"/>
            <a:ext cx="4892889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Key Risks to Delivering the Project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Key risks to the project were well identified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Both the </a:t>
            </a:r>
            <a:r>
              <a:rPr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risk level and the likelihood of the risk were rated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Clear mitigation strategy </a:t>
            </a:r>
            <a:r>
              <a:rPr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was put in place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360DE6-CDAB-75E1-381E-DB922A366E64}"/>
              </a:ext>
            </a:extLst>
          </p:cNvPr>
          <p:cNvSpPr txBox="1"/>
          <p:nvPr/>
        </p:nvSpPr>
        <p:spPr>
          <a:xfrm>
            <a:off x="6908877" y="2134290"/>
            <a:ext cx="5102800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Industrial Engagement 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Calibri"/>
                <a:cs typeface="Calibri"/>
              </a:rPr>
              <a:t>The </a:t>
            </a:r>
            <a:r>
              <a:rPr lang="en-GB" sz="1600" b="1" dirty="0">
                <a:solidFill>
                  <a:schemeClr val="accent4"/>
                </a:solidFill>
                <a:latin typeface="Calibri" panose="020F0502020204030204"/>
                <a:ea typeface="Calibri"/>
                <a:cs typeface="Calibri"/>
              </a:rPr>
              <a:t>co-investigator was a founding member of a biotech company</a:t>
            </a:r>
            <a:r>
              <a:rPr lang="en-GB" sz="1600" b="1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Calibri"/>
                <a:cs typeface="Calibri"/>
              </a:rPr>
              <a:t> </a:t>
            </a: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Calibri"/>
                <a:cs typeface="Calibri"/>
              </a:rPr>
              <a:t>that could potentially be a industrial partner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Calibri"/>
                <a:cs typeface="Calibri"/>
              </a:rPr>
              <a:t>The PI was in communication with </a:t>
            </a:r>
            <a:r>
              <a:rPr lang="en-GB" sz="1600" b="1" dirty="0">
                <a:solidFill>
                  <a:schemeClr val="accent4"/>
                </a:solidFill>
                <a:latin typeface="Calibri" panose="020F0502020204030204"/>
                <a:ea typeface="Calibri"/>
                <a:cs typeface="Calibri"/>
              </a:rPr>
              <a:t>several other MedTech companies as possible partners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accent4"/>
                </a:solidFill>
                <a:latin typeface="Calibri" panose="020F0502020204030204"/>
                <a:ea typeface="Calibri"/>
                <a:cs typeface="Calibri"/>
              </a:rPr>
              <a:t>Multiple licencing options</a:t>
            </a:r>
            <a:r>
              <a:rPr lang="en-GB" sz="1600" dirty="0">
                <a:solidFill>
                  <a:schemeClr val="accent4"/>
                </a:solidFill>
                <a:latin typeface="Calibri" panose="020F0502020204030204"/>
                <a:ea typeface="Calibri"/>
                <a:cs typeface="Calibri"/>
              </a:rPr>
              <a:t> </a:t>
            </a: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Calibri"/>
                <a:cs typeface="Calibri"/>
              </a:rPr>
              <a:t>were available, strengthening the commercial plan </a:t>
            </a:r>
          </a:p>
        </p:txBody>
      </p:sp>
      <p:pic>
        <p:nvPicPr>
          <p:cNvPr id="16" name="Graphic 15" descr="Factory with solid fill">
            <a:extLst>
              <a:ext uri="{FF2B5EF4-FFF2-40B4-BE49-F238E27FC236}">
                <a16:creationId xmlns:a16="http://schemas.microsoft.com/office/drawing/2014/main" id="{A83701A6-F784-40BA-ADF3-78EA53EB00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8347" y="2143098"/>
            <a:ext cx="730071" cy="730071"/>
          </a:xfrm>
          <a:prstGeom prst="rect">
            <a:avLst/>
          </a:prstGeom>
        </p:spPr>
      </p:pic>
      <p:pic>
        <p:nvPicPr>
          <p:cNvPr id="17" name="Graphic 16" descr="Warning with solid fill">
            <a:extLst>
              <a:ext uri="{FF2B5EF4-FFF2-40B4-BE49-F238E27FC236}">
                <a16:creationId xmlns:a16="http://schemas.microsoft.com/office/drawing/2014/main" id="{7233F67A-2B04-4DBA-83C2-57EBA9ECCF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1150" y="4455663"/>
            <a:ext cx="730071" cy="730071"/>
          </a:xfrm>
          <a:prstGeom prst="rect">
            <a:avLst/>
          </a:prstGeom>
        </p:spPr>
      </p:pic>
      <p:pic>
        <p:nvPicPr>
          <p:cNvPr id="18" name="Graphic 17" descr="Statistics with solid fill">
            <a:extLst>
              <a:ext uri="{FF2B5EF4-FFF2-40B4-BE49-F238E27FC236}">
                <a16:creationId xmlns:a16="http://schemas.microsoft.com/office/drawing/2014/main" id="{67D40270-434A-45CD-ABC0-01620C9251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38347" y="4415762"/>
            <a:ext cx="730071" cy="7300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183B9E-2A37-4919-94D3-2F45E0AA7624}"/>
              </a:ext>
            </a:extLst>
          </p:cNvPr>
          <p:cNvSpPr txBox="1"/>
          <p:nvPr/>
        </p:nvSpPr>
        <p:spPr>
          <a:xfrm>
            <a:off x="6908877" y="4479552"/>
            <a:ext cx="5102800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Data Management Plan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Calibri"/>
                <a:cs typeface="Calibri"/>
              </a:rPr>
              <a:t>Sensitive patient data was being acquired including age, gender and disease duration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accent4"/>
                </a:solidFill>
                <a:latin typeface="Calibri" panose="020F0502020204030204"/>
                <a:ea typeface="Calibri"/>
                <a:cs typeface="Calibri"/>
              </a:rPr>
              <a:t>A clear plan </a:t>
            </a:r>
            <a:r>
              <a:rPr lang="en-GB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Calibri"/>
                <a:cs typeface="Calibri"/>
              </a:rPr>
              <a:t>was in place to </a:t>
            </a:r>
            <a:r>
              <a:rPr lang="en-GB" sz="1600" b="1" dirty="0">
                <a:solidFill>
                  <a:schemeClr val="accent4"/>
                </a:solidFill>
                <a:latin typeface="Calibri" panose="020F0502020204030204"/>
                <a:ea typeface="Calibri"/>
                <a:cs typeface="Calibri"/>
              </a:rPr>
              <a:t>protect the data and ensure security</a:t>
            </a:r>
          </a:p>
        </p:txBody>
      </p:sp>
    </p:spTree>
    <p:extLst>
      <p:ext uri="{BB962C8B-B14F-4D97-AF65-F5344CB8AC3E}">
        <p14:creationId xmlns:p14="http://schemas.microsoft.com/office/powerpoint/2010/main" val="37981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255860"/>
            <a:ext cx="12192000" cy="602140"/>
          </a:xfrm>
          <a:prstGeom prst="rect">
            <a:avLst/>
          </a:prstGeom>
          <a:solidFill>
            <a:srgbClr val="0021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EB885402-CE9D-4960-8132-420410C2F3E9}"/>
              </a:ext>
            </a:extLst>
          </p:cNvPr>
          <p:cNvSpPr txBox="1">
            <a:spLocks/>
          </p:cNvSpPr>
          <p:nvPr/>
        </p:nvSpPr>
        <p:spPr>
          <a:xfrm>
            <a:off x="1482308" y="1148868"/>
            <a:ext cx="10286500" cy="608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7406D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b="1" dirty="0">
                <a:solidFill>
                  <a:schemeClr val="accent2"/>
                </a:solidFill>
                <a:latin typeface="Calibri Light" panose="020F0302020204030204"/>
              </a:rPr>
              <a:t>Please contact the TRO if you would like to learn more</a:t>
            </a:r>
            <a:endParaRPr kumimoji="0" lang="en-GB" b="1" i="0" u="none" strike="noStrike" kern="1200" cap="all" spc="2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555396-096E-0A0A-1D4D-77DB3B62D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0" r="1"/>
          <a:stretch/>
        </p:blipFill>
        <p:spPr>
          <a:xfrm>
            <a:off x="10635573" y="6255048"/>
            <a:ext cx="1554777" cy="602952"/>
          </a:xfrm>
          <a:prstGeom prst="rect">
            <a:avLst/>
          </a:prstGeom>
          <a:ln w="57150">
            <a:noFill/>
          </a:ln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32EBCC-D343-4551-BBA9-DFD602C72033}"/>
              </a:ext>
            </a:extLst>
          </p:cNvPr>
          <p:cNvSpPr txBox="1"/>
          <p:nvPr/>
        </p:nvSpPr>
        <p:spPr>
          <a:xfrm>
            <a:off x="217275" y="2092192"/>
            <a:ext cx="5934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b="1">
                <a:solidFill>
                  <a:schemeClr val="bg2">
                    <a:lumMod val="90000"/>
                  </a:schemeClr>
                </a:solidFill>
                <a:latin typeface="Calibri Light" panose="020F0302020204030204"/>
              </a:rPr>
              <a:t>translationalresearchoffice@medsci.ox.ac.uk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2050" name="Picture 2" descr="QR Code Image">
            <a:extLst>
              <a:ext uri="{FF2B5EF4-FFF2-40B4-BE49-F238E27FC236}">
                <a16:creationId xmlns:a16="http://schemas.microsoft.com/office/drawing/2014/main" id="{6947AB81-C96A-467E-AC6D-508D63DC2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48" y="4159757"/>
            <a:ext cx="1870622" cy="187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E9F5F8-0B84-4DDD-B6D4-EC9B320B8F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7" t="8035" r="7051" b="14257"/>
          <a:stretch/>
        </p:blipFill>
        <p:spPr>
          <a:xfrm>
            <a:off x="816784" y="4159757"/>
            <a:ext cx="2819579" cy="187062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EE9FA76-5789-410E-983D-F13A53D23639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16307" r="4804" b="34646"/>
          <a:stretch/>
        </p:blipFill>
        <p:spPr bwMode="auto">
          <a:xfrm>
            <a:off x="18495" y="6105539"/>
            <a:ext cx="1794590" cy="774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Graphic 55" descr="Email with solid fill">
            <a:extLst>
              <a:ext uri="{FF2B5EF4-FFF2-40B4-BE49-F238E27FC236}">
                <a16:creationId xmlns:a16="http://schemas.microsoft.com/office/drawing/2014/main" id="{E3D8990A-1BFF-4397-B715-F1FC9A1DD2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2348" y="2026326"/>
            <a:ext cx="464436" cy="464436"/>
          </a:xfrm>
          <a:prstGeom prst="rect">
            <a:avLst/>
          </a:prstGeom>
        </p:spPr>
      </p:pic>
      <p:pic>
        <p:nvPicPr>
          <p:cNvPr id="57" name="Graphic 56" descr="Internet with solid fill">
            <a:extLst>
              <a:ext uri="{FF2B5EF4-FFF2-40B4-BE49-F238E27FC236}">
                <a16:creationId xmlns:a16="http://schemas.microsoft.com/office/drawing/2014/main" id="{34BF2798-E8E9-47AB-865B-05F54343E6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7799" y="2798180"/>
            <a:ext cx="513533" cy="51353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2971F73-6A6C-4DBC-BFBE-17E7399D1D30}"/>
              </a:ext>
            </a:extLst>
          </p:cNvPr>
          <p:cNvSpPr txBox="1"/>
          <p:nvPr/>
        </p:nvSpPr>
        <p:spPr>
          <a:xfrm>
            <a:off x="841333" y="2913931"/>
            <a:ext cx="8922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https://www.medsci.ox.ac.uk/for-staff/resources/translational-research-office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B12BA1-73A7-4266-B660-BF4A37811117}"/>
              </a:ext>
            </a:extLst>
          </p:cNvPr>
          <p:cNvSpPr/>
          <p:nvPr/>
        </p:nvSpPr>
        <p:spPr>
          <a:xfrm>
            <a:off x="6625558" y="3721667"/>
            <a:ext cx="4365523" cy="2281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Next Round of MLSTF opens in January 2024</a:t>
            </a:r>
          </a:p>
        </p:txBody>
      </p:sp>
    </p:spTree>
    <p:extLst>
      <p:ext uri="{BB962C8B-B14F-4D97-AF65-F5344CB8AC3E}">
        <p14:creationId xmlns:p14="http://schemas.microsoft.com/office/powerpoint/2010/main" val="8793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0D927A-6448-436B-BDE8-88D4B753B91A}"/>
              </a:ext>
            </a:extLst>
          </p:cNvPr>
          <p:cNvCxnSpPr>
            <a:cxnSpLocks/>
          </p:cNvCxnSpPr>
          <p:nvPr/>
        </p:nvCxnSpPr>
        <p:spPr>
          <a:xfrm flipH="1">
            <a:off x="1091683" y="1750441"/>
            <a:ext cx="10562252" cy="6826"/>
          </a:xfrm>
          <a:prstGeom prst="line">
            <a:avLst/>
          </a:prstGeom>
          <a:ln w="76200">
            <a:solidFill>
              <a:srgbClr val="1130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-4173" y="6267854"/>
            <a:ext cx="12192000" cy="602140"/>
          </a:xfrm>
          <a:prstGeom prst="rect">
            <a:avLst/>
          </a:prstGeom>
          <a:solidFill>
            <a:srgbClr val="0021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B226C7-AEB9-B37B-5A0B-3C9DEDF9DA2D}"/>
              </a:ext>
            </a:extLst>
          </p:cNvPr>
          <p:cNvSpPr/>
          <p:nvPr/>
        </p:nvSpPr>
        <p:spPr>
          <a:xfrm>
            <a:off x="318957" y="6300226"/>
            <a:ext cx="4717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3"/>
              </a:rPr>
              <a:t>Translational Research Office – Medical Sciences Division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translationalresearchoffice@medsci.ox.ac.uk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08525F3D-F2AE-484A-9B9E-4B34E4CA153A}"/>
              </a:ext>
            </a:extLst>
          </p:cNvPr>
          <p:cNvSpPr txBox="1">
            <a:spLocks/>
          </p:cNvSpPr>
          <p:nvPr/>
        </p:nvSpPr>
        <p:spPr>
          <a:xfrm>
            <a:off x="4491205" y="-26957"/>
            <a:ext cx="3201243" cy="827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7406D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GB" sz="2800" b="1" cap="all" spc="200" dirty="0">
                <a:solidFill>
                  <a:schemeClr val="accent2"/>
                </a:solidFill>
                <a:latin typeface="Calibri" panose="020F0502020204030204"/>
              </a:rPr>
              <a:t>The TRO</a:t>
            </a:r>
            <a:r>
              <a:rPr kumimoji="0" lang="en-GB" sz="2800" b="1" i="0" u="none" strike="noStrike" kern="1200" cap="all" spc="2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team</a:t>
            </a:r>
            <a:endParaRPr lang="en-GB" sz="2800" b="1" i="0" u="none" strike="noStrike" kern="1200" cap="all" spc="2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EB79439-AC07-4E9D-97AD-F978AE4A6E76}"/>
              </a:ext>
            </a:extLst>
          </p:cNvPr>
          <p:cNvSpPr txBox="1"/>
          <p:nvPr/>
        </p:nvSpPr>
        <p:spPr>
          <a:xfrm>
            <a:off x="10001869" y="2868779"/>
            <a:ext cx="2144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Debs Thomas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TRO administrator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3F3AD1-8551-446E-9F11-76625178CF04}"/>
              </a:ext>
            </a:extLst>
          </p:cNvPr>
          <p:cNvGrpSpPr/>
          <p:nvPr/>
        </p:nvGrpSpPr>
        <p:grpSpPr>
          <a:xfrm>
            <a:off x="172785" y="466375"/>
            <a:ext cx="11481150" cy="5518772"/>
            <a:chOff x="568055" y="799343"/>
            <a:chExt cx="11481150" cy="5518772"/>
          </a:xfrm>
        </p:grpSpPr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105C845C-5B20-2F5E-B096-08FD6E45BA3F}"/>
                </a:ext>
              </a:extLst>
            </p:cNvPr>
            <p:cNvCxnSpPr>
              <a:cxnSpLocks/>
            </p:cNvCxnSpPr>
            <p:nvPr/>
          </p:nvCxnSpPr>
          <p:spPr>
            <a:xfrm>
              <a:off x="2921507" y="2446182"/>
              <a:ext cx="17459" cy="2622937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A79E2558-1524-3DCB-0B3C-24F7D694C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1507" y="2379020"/>
              <a:ext cx="9048820" cy="67162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14E8FA-7BF2-C49C-39D3-B849174B0D23}"/>
                </a:ext>
              </a:extLst>
            </p:cNvPr>
            <p:cNvSpPr/>
            <p:nvPr/>
          </p:nvSpPr>
          <p:spPr>
            <a:xfrm>
              <a:off x="3606944" y="3237588"/>
              <a:ext cx="154870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Deepak Kumar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HEAD OF TRANSLATIONAL RESEARCH OFFICE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BB964EF8-9F08-8173-DD9F-6A5837F983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5"/>
            <a:stretch/>
          </p:blipFill>
          <p:spPr bwMode="auto">
            <a:xfrm>
              <a:off x="2159284" y="3006422"/>
              <a:ext cx="1403157" cy="13588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E94B65-E30A-7237-4BDF-8AE1F997BCA2}"/>
                </a:ext>
              </a:extLst>
            </p:cNvPr>
            <p:cNvSpPr/>
            <p:nvPr/>
          </p:nvSpPr>
          <p:spPr>
            <a:xfrm>
              <a:off x="5232242" y="3185986"/>
              <a:ext cx="214460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Kavita Subramaniam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TRANSLATIONAL RESEARCH MANAGER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95975C-6AD8-5832-4DDB-1BCD9FF8A601}"/>
                </a:ext>
              </a:extLst>
            </p:cNvPr>
            <p:cNvSpPr/>
            <p:nvPr/>
          </p:nvSpPr>
          <p:spPr>
            <a:xfrm>
              <a:off x="7901250" y="5579451"/>
              <a:ext cx="28605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Oliver </a:t>
              </a:r>
              <a:r>
                <a:rPr kumimoji="0" lang="en-GB" sz="14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Rughani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-Hindmarch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TRANSLATIONAL RESEARCH 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Co-ordinator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0CBC9DE-3656-C1EA-3A9A-B635211B2D19}"/>
                </a:ext>
              </a:extLst>
            </p:cNvPr>
            <p:cNvSpPr/>
            <p:nvPr/>
          </p:nvSpPr>
          <p:spPr>
            <a:xfrm>
              <a:off x="8000320" y="3177217"/>
              <a:ext cx="239681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Vlada Yarosh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TRANSLATIONAL RESEARCH 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Co-ordinator</a:t>
              </a:r>
            </a:p>
          </p:txBody>
        </p:sp>
        <p:pic>
          <p:nvPicPr>
            <p:cNvPr id="56" name="Picture 4" descr="Deborah Thomas">
              <a:extLst>
                <a:ext uri="{FF2B5EF4-FFF2-40B4-BE49-F238E27FC236}">
                  <a16:creationId xmlns:a16="http://schemas.microsoft.com/office/drawing/2014/main" id="{91FE1FFE-B3EE-481E-AD3B-2E9ED7F65F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2" r="10449"/>
            <a:stretch/>
          </p:blipFill>
          <p:spPr bwMode="auto">
            <a:xfrm>
              <a:off x="10537775" y="1854950"/>
              <a:ext cx="1101484" cy="12528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418CFBA-286A-446F-B2DA-E35E894DBE73}"/>
                </a:ext>
              </a:extLst>
            </p:cNvPr>
            <p:cNvSpPr/>
            <p:nvPr/>
          </p:nvSpPr>
          <p:spPr>
            <a:xfrm>
              <a:off x="10397140" y="5570243"/>
              <a:ext cx="165206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Afroditi </a:t>
              </a:r>
              <a:r>
                <a:rPr kumimoji="0" lang="en-GB" sz="14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Tsourgianni</a:t>
              </a: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TRO FUNDING ADMINISTRATOR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8A7F798-56B3-4FFD-A6C8-24D2B0352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9"/>
            <a:stretch/>
          </p:blipFill>
          <p:spPr>
            <a:xfrm>
              <a:off x="8140214" y="1835725"/>
              <a:ext cx="1101484" cy="12632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4" name="Picture 2" descr="Kavita Subramaniam">
              <a:extLst>
                <a:ext uri="{FF2B5EF4-FFF2-40B4-BE49-F238E27FC236}">
                  <a16:creationId xmlns:a16="http://schemas.microsoft.com/office/drawing/2014/main" id="{C3EB28CB-F2B3-023A-B8EC-6C42781FBD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4" t="1" r="5058" b="7391"/>
            <a:stretch/>
          </p:blipFill>
          <p:spPr bwMode="auto">
            <a:xfrm>
              <a:off x="5374068" y="1810955"/>
              <a:ext cx="1126921" cy="13450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47A202E-DBC4-4273-B458-74C97C8FF3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0236" y="5017742"/>
              <a:ext cx="9040091" cy="4894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C9FE5048-9370-2AC9-F000-FED3ECD72B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3" r="5258"/>
            <a:stretch/>
          </p:blipFill>
          <p:spPr bwMode="auto">
            <a:xfrm>
              <a:off x="10532229" y="4228519"/>
              <a:ext cx="1126924" cy="13130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9F9D655-1BAE-3197-F041-B95730B158EA}"/>
                </a:ext>
              </a:extLst>
            </p:cNvPr>
            <p:cNvGrpSpPr/>
            <p:nvPr/>
          </p:nvGrpSpPr>
          <p:grpSpPr>
            <a:xfrm>
              <a:off x="8094163" y="4284874"/>
              <a:ext cx="1237337" cy="1219796"/>
              <a:chOff x="7968400" y="4224167"/>
              <a:chExt cx="1224989" cy="1368302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2FB82D70-1F49-1392-E341-2AEDC2EED0BD}"/>
                  </a:ext>
                </a:extLst>
              </p:cNvPr>
              <p:cNvGrpSpPr/>
              <p:nvPr/>
            </p:nvGrpSpPr>
            <p:grpSpPr>
              <a:xfrm>
                <a:off x="7968400" y="4224167"/>
                <a:ext cx="1224989" cy="1368302"/>
                <a:chOff x="4966896" y="4227236"/>
                <a:chExt cx="1224989" cy="1368302"/>
              </a:xfrm>
            </p:grpSpPr>
            <p:pic>
              <p:nvPicPr>
                <p:cNvPr id="1024" name="Picture 4">
                  <a:extLst>
                    <a:ext uri="{FF2B5EF4-FFF2-40B4-BE49-F238E27FC236}">
                      <a16:creationId xmlns:a16="http://schemas.microsoft.com/office/drawing/2014/main" id="{0C4FE9CA-8926-F106-B540-56E744F6D4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68" r="4386" b="9475"/>
                <a:stretch/>
              </p:blipFill>
              <p:spPr bwMode="auto">
                <a:xfrm>
                  <a:off x="4966896" y="4227236"/>
                  <a:ext cx="1224989" cy="1368302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025" name="Picture 6" descr="Vlada Yarosh">
                  <a:extLst>
                    <a:ext uri="{FF2B5EF4-FFF2-40B4-BE49-F238E27FC236}">
                      <a16:creationId xmlns:a16="http://schemas.microsoft.com/office/drawing/2014/main" id="{98A02ADB-7258-6115-ED7B-05988DAC68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85" r="7304"/>
                <a:stretch/>
              </p:blipFill>
              <p:spPr bwMode="auto">
                <a:xfrm>
                  <a:off x="5004220" y="4261870"/>
                  <a:ext cx="1150339" cy="13130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3" name="Picture 62" descr="Oliver Rughani-Hindmarch">
                <a:extLst>
                  <a:ext uri="{FF2B5EF4-FFF2-40B4-BE49-F238E27FC236}">
                    <a16:creationId xmlns:a16="http://schemas.microsoft.com/office/drawing/2014/main" id="{3847E933-8F6F-004A-D53F-23B615BC9A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3991" y="4261870"/>
                <a:ext cx="1150339" cy="1321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D981F72-F9BF-443A-A553-BE3E3A96F324}"/>
                </a:ext>
              </a:extLst>
            </p:cNvPr>
            <p:cNvGrpSpPr/>
            <p:nvPr/>
          </p:nvGrpSpPr>
          <p:grpSpPr>
            <a:xfrm>
              <a:off x="711508" y="799343"/>
              <a:ext cx="1224989" cy="1310412"/>
              <a:chOff x="1004144" y="-816163"/>
              <a:chExt cx="1224989" cy="1310412"/>
            </a:xfrm>
          </p:grpSpPr>
          <p:pic>
            <p:nvPicPr>
              <p:cNvPr id="39" name="Picture 4">
                <a:extLst>
                  <a:ext uri="{FF2B5EF4-FFF2-40B4-BE49-F238E27FC236}">
                    <a16:creationId xmlns:a16="http://schemas.microsoft.com/office/drawing/2014/main" id="{190771BE-060F-4C56-9970-715F478FC2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35"/>
              <a:stretch/>
            </p:blipFill>
            <p:spPr bwMode="auto">
              <a:xfrm>
                <a:off x="1004144" y="-816163"/>
                <a:ext cx="1224989" cy="131041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0" name="Picture 10" descr="Matthew Wood Oxford University Innovation">
                <a:extLst>
                  <a:ext uri="{FF2B5EF4-FFF2-40B4-BE49-F238E27FC236}">
                    <a16:creationId xmlns:a16="http://schemas.microsoft.com/office/drawing/2014/main" id="{2749783E-0E0B-47D7-A96B-45EB13F0F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92"/>
              <a:stretch/>
            </p:blipFill>
            <p:spPr bwMode="auto">
              <a:xfrm>
                <a:off x="1041727" y="-800667"/>
                <a:ext cx="1156402" cy="1279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B3A1A9F-949E-4E66-A33F-B9C14D1DDEDB}"/>
                </a:ext>
              </a:extLst>
            </p:cNvPr>
            <p:cNvSpPr/>
            <p:nvPr/>
          </p:nvSpPr>
          <p:spPr>
            <a:xfrm>
              <a:off x="568055" y="2121751"/>
              <a:ext cx="171248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Prof Matthew Wood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Associate head of division (innovation)</a:t>
              </a:r>
            </a:p>
          </p:txBody>
        </p:sp>
      </p:grpSp>
      <p:pic>
        <p:nvPicPr>
          <p:cNvPr id="35" name="Picture 34" descr="A blue and white logo&#10;&#10;Description automatically generated">
            <a:extLst>
              <a:ext uri="{FF2B5EF4-FFF2-40B4-BE49-F238E27FC236}">
                <a16:creationId xmlns:a16="http://schemas.microsoft.com/office/drawing/2014/main" id="{3415F7DC-FCD2-4928-8820-21DCA54DF5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52938" y="6255858"/>
            <a:ext cx="1539062" cy="608466"/>
          </a:xfrm>
          <a:prstGeom prst="rect">
            <a:avLst/>
          </a:prstGeom>
        </p:spPr>
      </p:pic>
      <p:pic>
        <p:nvPicPr>
          <p:cNvPr id="3" name="Graphic 2" descr="Internet with solid fill">
            <a:extLst>
              <a:ext uri="{FF2B5EF4-FFF2-40B4-BE49-F238E27FC236}">
                <a16:creationId xmlns:a16="http://schemas.microsoft.com/office/drawing/2014/main" id="{83BA6108-9D86-48BE-BF16-8FA41B8E1D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419" y="6227522"/>
            <a:ext cx="341402" cy="341402"/>
          </a:xfrm>
          <a:prstGeom prst="rect">
            <a:avLst/>
          </a:prstGeom>
        </p:spPr>
      </p:pic>
      <p:pic>
        <p:nvPicPr>
          <p:cNvPr id="8" name="Graphic 7" descr="Email with solid fill">
            <a:extLst>
              <a:ext uri="{FF2B5EF4-FFF2-40B4-BE49-F238E27FC236}">
                <a16:creationId xmlns:a16="http://schemas.microsoft.com/office/drawing/2014/main" id="{173672F4-7CFB-4C85-BF7D-4EAE562BFD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514" y="6558674"/>
            <a:ext cx="287443" cy="287443"/>
          </a:xfrm>
          <a:prstGeom prst="rect">
            <a:avLst/>
          </a:prstGeom>
        </p:spPr>
      </p:pic>
      <p:pic>
        <p:nvPicPr>
          <p:cNvPr id="42" name="Picture 2" descr="Kavita Subramaniam">
            <a:extLst>
              <a:ext uri="{FF2B5EF4-FFF2-40B4-BE49-F238E27FC236}">
                <a16:creationId xmlns:a16="http://schemas.microsoft.com/office/drawing/2014/main" id="{F6136A47-0964-40E5-81DE-DF14E39C4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1" r="5058" b="7391"/>
          <a:stretch/>
        </p:blipFill>
        <p:spPr bwMode="auto">
          <a:xfrm>
            <a:off x="4974233" y="3860346"/>
            <a:ext cx="1237337" cy="1345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CCECAB2-550C-41E9-BBDE-BCDC1F29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55" y="3879983"/>
            <a:ext cx="1192714" cy="127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6459F7F-D14B-450C-9040-DFFC2E2095B1}"/>
              </a:ext>
            </a:extLst>
          </p:cNvPr>
          <p:cNvSpPr/>
          <p:nvPr/>
        </p:nvSpPr>
        <p:spPr>
          <a:xfrm>
            <a:off x="4906044" y="5245439"/>
            <a:ext cx="21446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Anna Camera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TRANSLATIONAL RESEARCH MANAGER</a:t>
            </a:r>
          </a:p>
        </p:txBody>
      </p:sp>
    </p:spTree>
    <p:extLst>
      <p:ext uri="{BB962C8B-B14F-4D97-AF65-F5344CB8AC3E}">
        <p14:creationId xmlns:p14="http://schemas.microsoft.com/office/powerpoint/2010/main" val="26336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255860"/>
            <a:ext cx="12192000" cy="602140"/>
          </a:xfrm>
          <a:prstGeom prst="rect">
            <a:avLst/>
          </a:prstGeom>
          <a:solidFill>
            <a:srgbClr val="0021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EB885402-CE9D-4960-8132-420410C2F3E9}"/>
              </a:ext>
            </a:extLst>
          </p:cNvPr>
          <p:cNvSpPr txBox="1">
            <a:spLocks/>
          </p:cNvSpPr>
          <p:nvPr/>
        </p:nvSpPr>
        <p:spPr>
          <a:xfrm>
            <a:off x="2023709" y="784773"/>
            <a:ext cx="10058400" cy="548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7406D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b="1" i="0" u="none" strike="noStrike" kern="1200" cap="all" spc="2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Translational research office: how we can help</a:t>
            </a:r>
            <a:endParaRPr lang="en-GB" b="1" i="0" u="none" strike="noStrike" kern="1200" cap="all" spc="2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99A7EC-0A0B-BD5B-632C-4960B8E65A48}"/>
              </a:ext>
            </a:extLst>
          </p:cNvPr>
          <p:cNvSpPr txBox="1"/>
          <p:nvPr/>
        </p:nvSpPr>
        <p:spPr>
          <a:xfrm>
            <a:off x="7052909" y="1977062"/>
            <a:ext cx="45887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20000"/>
                    <a:lumOff val="8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Support development of robust project plans, ensuring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milestone-driven with clear go/no-go decision criteria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20000"/>
                    <a:lumOff val="8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to increase chances of success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F82AD6-13F8-42E5-9B2B-3447C837214F}"/>
              </a:ext>
            </a:extLst>
          </p:cNvPr>
          <p:cNvSpPr txBox="1"/>
          <p:nvPr/>
        </p:nvSpPr>
        <p:spPr>
          <a:xfrm>
            <a:off x="8101735" y="3063956"/>
            <a:ext cx="3702510" cy="8002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20000"/>
                    <a:lumOff val="8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Administration of translational proof-of-concept funding: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Medical and Life Sciences Translational Fund, DiTi, BBSRC IAA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34B37C-7537-BBC9-E56D-1C463DD53F52}"/>
              </a:ext>
            </a:extLst>
          </p:cNvPr>
          <p:cNvSpPr txBox="1"/>
          <p:nvPr/>
        </p:nvSpPr>
        <p:spPr>
          <a:xfrm>
            <a:off x="7884212" y="4367747"/>
            <a:ext cx="3868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Identifying funding opportunities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20000"/>
                    <a:lumOff val="8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and winning external investment to facilitate seamless progression along translation pathway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8F5E0A-6D98-C7FE-12FF-7953C3590C98}"/>
              </a:ext>
            </a:extLst>
          </p:cNvPr>
          <p:cNvSpPr txBox="1"/>
          <p:nvPr/>
        </p:nvSpPr>
        <p:spPr>
          <a:xfrm>
            <a:off x="7052909" y="5454570"/>
            <a:ext cx="446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20000"/>
                    <a:lumOff val="8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Individual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project management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20000"/>
                    <a:lumOff val="8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support focussing on meeting milestones; resource management; risk mitigation; stakeholder integration; reporting to funder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D45AED-8F33-7974-D932-2DCFAE22B8F1}"/>
              </a:ext>
            </a:extLst>
          </p:cNvPr>
          <p:cNvSpPr txBox="1"/>
          <p:nvPr/>
        </p:nvSpPr>
        <p:spPr>
          <a:xfrm>
            <a:off x="0" y="5469944"/>
            <a:ext cx="544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20000"/>
                    <a:lumOff val="8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Connect researchers to appropriate internal resources &amp; coordinate support from suitable external experts (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incl. Entrepreneur and Experts in Residence schemes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20000"/>
                    <a:lumOff val="8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) at key stages in the translation process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79C683-87E5-676D-FFC7-25F425C189DE}"/>
              </a:ext>
            </a:extLst>
          </p:cNvPr>
          <p:cNvSpPr txBox="1"/>
          <p:nvPr/>
        </p:nvSpPr>
        <p:spPr>
          <a:xfrm>
            <a:off x="312712" y="4268763"/>
            <a:ext cx="38686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20000"/>
                    <a:lumOff val="8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Work with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OUI and OSE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20000"/>
                    <a:lumOff val="8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to protect novel inventions;  ensure freedom to operate and facilitate later-stage development into industry or spin-out companies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C63B86-B00D-70F5-1E2E-D8994A039F91}"/>
              </a:ext>
            </a:extLst>
          </p:cNvPr>
          <p:cNvSpPr txBox="1"/>
          <p:nvPr/>
        </p:nvSpPr>
        <p:spPr>
          <a:xfrm>
            <a:off x="312712" y="3194122"/>
            <a:ext cx="3777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20000"/>
                    <a:lumOff val="8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Work with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Business Partnerships Offices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20000"/>
                    <a:lumOff val="8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to coordinate industrial collaborations and manage key stakeholder relationships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D2D94D-06DC-B609-91FD-4CC530E2E7C2}"/>
              </a:ext>
            </a:extLst>
          </p:cNvPr>
          <p:cNvSpPr txBox="1"/>
          <p:nvPr/>
        </p:nvSpPr>
        <p:spPr>
          <a:xfrm>
            <a:off x="176965" y="1912416"/>
            <a:ext cx="50027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20000"/>
                    <a:lumOff val="8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Connecting investigators across the University, our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overseas research units (MORU, OUCRU, KEMRI) and NHS partners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20000"/>
                    <a:lumOff val="8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to optimise early design and development of therapeutic products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46EA18E-B1E7-0C3B-437C-29ECFBFEF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009" y="1974106"/>
            <a:ext cx="5967849" cy="40024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22D2C9-F5BD-2AE7-83EC-4DDC7C5D23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0" r="1"/>
          <a:stretch/>
        </p:blipFill>
        <p:spPr>
          <a:xfrm>
            <a:off x="10635573" y="6255048"/>
            <a:ext cx="1554777" cy="602952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909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255860"/>
            <a:ext cx="12192000" cy="602140"/>
          </a:xfrm>
          <a:prstGeom prst="rect">
            <a:avLst/>
          </a:prstGeom>
          <a:solidFill>
            <a:srgbClr val="0021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EB885402-CE9D-4960-8132-420410C2F3E9}"/>
              </a:ext>
            </a:extLst>
          </p:cNvPr>
          <p:cNvSpPr txBox="1">
            <a:spLocks/>
          </p:cNvSpPr>
          <p:nvPr/>
        </p:nvSpPr>
        <p:spPr>
          <a:xfrm>
            <a:off x="1091683" y="210876"/>
            <a:ext cx="10058400" cy="496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7406D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b="1" i="0" u="none" strike="noStrike" kern="1200" cap="all" spc="2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AND LIFE SCIENCES TRANSLATIONAL FUND (MLSTF) 2024</a:t>
            </a:r>
            <a:endParaRPr lang="en-GB" b="1" i="0" u="none" strike="noStrike" kern="1200" cap="all" spc="2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2C3BB3-15EC-161A-FFEA-72F3C6705D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0" r="1"/>
          <a:stretch/>
        </p:blipFill>
        <p:spPr>
          <a:xfrm>
            <a:off x="10635573" y="6255048"/>
            <a:ext cx="1554777" cy="602952"/>
          </a:xfrm>
          <a:prstGeom prst="rect">
            <a:avLst/>
          </a:prstGeom>
          <a:ln w="57150"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52C428-D422-43D9-9E60-C0584FACF903}"/>
              </a:ext>
            </a:extLst>
          </p:cNvPr>
          <p:cNvCxnSpPr>
            <a:cxnSpLocks/>
          </p:cNvCxnSpPr>
          <p:nvPr/>
        </p:nvCxnSpPr>
        <p:spPr>
          <a:xfrm flipH="1">
            <a:off x="1091683" y="1750441"/>
            <a:ext cx="10562252" cy="6826"/>
          </a:xfrm>
          <a:prstGeom prst="line">
            <a:avLst/>
          </a:prstGeom>
          <a:ln w="76200">
            <a:solidFill>
              <a:srgbClr val="1130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39CE42F-22BE-67CC-946C-D1A10590EEB3}"/>
              </a:ext>
            </a:extLst>
          </p:cNvPr>
          <p:cNvSpPr txBox="1"/>
          <p:nvPr/>
        </p:nvSpPr>
        <p:spPr>
          <a:xfrm>
            <a:off x="134608" y="958268"/>
            <a:ext cx="11922783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GB" sz="2000" b="1" dirty="0">
                <a:solidFill>
                  <a:srgbClr val="FFC000"/>
                </a:solidFill>
                <a:ea typeface="Calibri"/>
                <a:cs typeface="Calibri"/>
              </a:rPr>
              <a:t>Remit: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 Light"/>
              </a:rPr>
              <a:t>Proof-of-concept funding scheme to accelerate the transition from discovery research to translational development. 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 Light"/>
              <a:cs typeface="Calibri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Calibri Light"/>
              </a:rPr>
              <a:t>Consolidated fund to pump-prime the translation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Calibri Light"/>
              </a:rPr>
              <a:t>novel therapeutics, diagnostics and devices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Calibri Light"/>
              </a:rPr>
              <a:t> towards clinical testing and/or a marketable product with competitive advantage.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Calibri Light"/>
              <a:cs typeface="Calibri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 Light"/>
              </a:rPr>
              <a:t>Proposals must bridge the gap between discovery research &amp;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 Light"/>
              </a:rPr>
              <a:t>well-developed applications for external follow-on translational funding schemes.</a:t>
            </a:r>
            <a:endParaRPr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Calibri Light"/>
              <a:cs typeface="Calibri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Calibri Light"/>
              </a:rPr>
              <a:t>DOES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Calibri Light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Calibri Light"/>
              </a:rPr>
              <a:t>NOT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Calibri Ligh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n-ea"/>
                <a:cs typeface="Calibri Light"/>
              </a:rPr>
              <a:t>support exploratory science without pre-existing and convincing background data.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Calibri Light"/>
              <a:cs typeface="Calibri Light"/>
            </a:endParaRPr>
          </a:p>
          <a:p>
            <a:pPr fontAlgn="base"/>
            <a:endParaRPr lang="en-GB" sz="2000" b="1" dirty="0">
              <a:solidFill>
                <a:srgbClr val="FFC000"/>
              </a:solidFill>
              <a:ea typeface="Calibri"/>
              <a:cs typeface="Calibri"/>
            </a:endParaRPr>
          </a:p>
          <a:p>
            <a:pPr fontAlgn="base"/>
            <a:r>
              <a:rPr lang="en-GB" sz="2000" b="1" dirty="0">
                <a:solidFill>
                  <a:srgbClr val="FFC000"/>
                </a:solidFill>
                <a:ea typeface="Calibri"/>
                <a:cs typeface="Calibri"/>
              </a:rPr>
              <a:t>Volume:</a:t>
            </a:r>
            <a:r>
              <a:rPr lang="en-GB" sz="2000" dirty="0">
                <a:solidFill>
                  <a:srgbClr val="FFC000"/>
                </a:solidFill>
                <a:ea typeface="Calibri"/>
                <a:cs typeface="Calibri"/>
              </a:rPr>
              <a:t> 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FF"/>
                </a:solidFill>
                <a:ea typeface="Calibri"/>
                <a:cs typeface="Calibri"/>
              </a:rPr>
              <a:t>£85K funding volume per Full MLSTF project within 12 months </a:t>
            </a:r>
            <a:r>
              <a:rPr lang="en-GB" sz="2000" dirty="0">
                <a:solidFill>
                  <a:srgbClr val="000000"/>
                </a:solidFill>
                <a:ea typeface="Calibri"/>
                <a:cs typeface="Calibri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FF"/>
                </a:solidFill>
                <a:ea typeface="Calibri"/>
                <a:cs typeface="Calibri"/>
              </a:rPr>
              <a:t>£50K funding volume per an ETI project within 6-8 months</a:t>
            </a:r>
            <a:endParaRPr lang="en-GB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FFFFFF"/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lang="en-GB" sz="2000" dirty="0">
                <a:solidFill>
                  <a:srgbClr val="FFFFFF"/>
                </a:solidFill>
                <a:ea typeface="Calibri"/>
                <a:cs typeface="Calibri"/>
              </a:rPr>
              <a:t>The next funding round will open </a:t>
            </a:r>
            <a:r>
              <a:rPr lang="en-GB" sz="2000" dirty="0">
                <a:solidFill>
                  <a:srgbClr val="FFC000"/>
                </a:solidFill>
                <a:ea typeface="Calibri"/>
                <a:cs typeface="Calibri"/>
              </a:rPr>
              <a:t>early January 2024</a:t>
            </a:r>
          </a:p>
        </p:txBody>
      </p:sp>
    </p:spTree>
    <p:extLst>
      <p:ext uri="{BB962C8B-B14F-4D97-AF65-F5344CB8AC3E}">
        <p14:creationId xmlns:p14="http://schemas.microsoft.com/office/powerpoint/2010/main" val="35616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255860"/>
            <a:ext cx="12192000" cy="602140"/>
          </a:xfrm>
          <a:prstGeom prst="rect">
            <a:avLst/>
          </a:prstGeom>
          <a:solidFill>
            <a:srgbClr val="0021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2D2C9-F5BD-2AE7-83EC-4DDC7C5D23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0" r="1"/>
          <a:stretch/>
        </p:blipFill>
        <p:spPr>
          <a:xfrm>
            <a:off x="10635573" y="6255048"/>
            <a:ext cx="1554777" cy="602952"/>
          </a:xfrm>
          <a:prstGeom prst="rect">
            <a:avLst/>
          </a:prstGeom>
          <a:ln w="57150">
            <a:noFill/>
          </a:ln>
        </p:spPr>
      </p:pic>
      <p:sp>
        <p:nvSpPr>
          <p:cNvPr id="15" name="Subtitle 6">
            <a:extLst>
              <a:ext uri="{FF2B5EF4-FFF2-40B4-BE49-F238E27FC236}">
                <a16:creationId xmlns:a16="http://schemas.microsoft.com/office/drawing/2014/main" id="{8A6B554A-65C1-4EE5-B789-4D445F85A102}"/>
              </a:ext>
            </a:extLst>
          </p:cNvPr>
          <p:cNvSpPr txBox="1">
            <a:spLocks/>
          </p:cNvSpPr>
          <p:nvPr/>
        </p:nvSpPr>
        <p:spPr>
          <a:xfrm>
            <a:off x="1091683" y="210876"/>
            <a:ext cx="10058400" cy="496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7406D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MLSTF Transformational changes </a:t>
            </a:r>
            <a:endParaRPr lang="en-GB" b="1" i="0" u="none" strike="noStrike" kern="1200" cap="all" spc="20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6F97BB-DB59-4588-B7F0-61A2FA936469}"/>
              </a:ext>
            </a:extLst>
          </p:cNvPr>
          <p:cNvSpPr txBox="1">
            <a:spLocks/>
          </p:cNvSpPr>
          <p:nvPr/>
        </p:nvSpPr>
        <p:spPr>
          <a:xfrm>
            <a:off x="679345" y="2158674"/>
            <a:ext cx="10642601" cy="26444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An increase in funding volume per project from £75k to £85k;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12 months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duration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FF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direct costs only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FF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EEFF1"/>
              </a:solidFill>
              <a:effectLst/>
              <a:uLnTx/>
              <a:uFillTx/>
              <a:latin typeface="Calibri" panose="020F0502020204030204"/>
              <a:ea typeface="Calibri"/>
              <a:cs typeface="Calibri Light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A softened cap on the maximum number of applications from two to three per applicant (as PI, or Co-I)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 Light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A dedicated route termed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“Emerging Translational Innovators (ETI)”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which provides an opportunity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early career researchers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to use this fund as a stepping stone towards independently pursuing their translational research endeavors.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342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05B5AE-B7DA-425F-8523-92CDA383B7F4}"/>
              </a:ext>
            </a:extLst>
          </p:cNvPr>
          <p:cNvSpPr/>
          <p:nvPr/>
        </p:nvSpPr>
        <p:spPr>
          <a:xfrm>
            <a:off x="1140542" y="1632155"/>
            <a:ext cx="10068232" cy="1362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E12C34-5FAA-C798-BA83-5F79BF896F35}"/>
              </a:ext>
            </a:extLst>
          </p:cNvPr>
          <p:cNvSpPr txBox="1">
            <a:spLocks/>
          </p:cNvSpPr>
          <p:nvPr/>
        </p:nvSpPr>
        <p:spPr>
          <a:xfrm>
            <a:off x="1446298" y="-11864"/>
            <a:ext cx="9456719" cy="765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rgbClr val="00B0F0"/>
                </a:solidFill>
                <a:latin typeface="+mn-lt"/>
              </a:rPr>
              <a:t>MLSTF 2024: Umbrella Fund Supporting Early Translational Projects</a:t>
            </a:r>
            <a:endParaRPr lang="en-US" sz="24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0" name="Picture 9" descr="A diagram of a company&#10;&#10;Description automatically generated">
            <a:extLst>
              <a:ext uri="{FF2B5EF4-FFF2-40B4-BE49-F238E27FC236}">
                <a16:creationId xmlns:a16="http://schemas.microsoft.com/office/drawing/2014/main" id="{075FE759-0618-FAD8-E1E7-25A53B220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310" y="966051"/>
            <a:ext cx="12192000" cy="5089628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074080A7-D42D-4680-A2EB-FA3EC1040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55860"/>
            <a:ext cx="12192000" cy="602140"/>
          </a:xfrm>
          <a:prstGeom prst="rect">
            <a:avLst/>
          </a:prstGeom>
          <a:solidFill>
            <a:srgbClr val="0021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1FF11A-8A17-4E79-983F-0905066D65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0" r="1"/>
          <a:stretch/>
        </p:blipFill>
        <p:spPr>
          <a:xfrm>
            <a:off x="10635573" y="6255048"/>
            <a:ext cx="1554777" cy="602952"/>
          </a:xfrm>
          <a:prstGeom prst="rect">
            <a:avLst/>
          </a:prstGeom>
          <a:ln w="5715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E24329-9A53-4C0E-8298-4EDFB39C345A}"/>
              </a:ext>
            </a:extLst>
          </p:cNvPr>
          <p:cNvSpPr/>
          <p:nvPr/>
        </p:nvSpPr>
        <p:spPr>
          <a:xfrm>
            <a:off x="186813" y="3923071"/>
            <a:ext cx="2408903" cy="18091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498A19-62E1-412B-8243-8FFE06DB97A0}"/>
              </a:ext>
            </a:extLst>
          </p:cNvPr>
          <p:cNvSpPr/>
          <p:nvPr/>
        </p:nvSpPr>
        <p:spPr>
          <a:xfrm>
            <a:off x="2414043" y="3854245"/>
            <a:ext cx="2747892" cy="12353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DDE90-5A3D-4E69-92B9-DCF45B9CDEC2}"/>
              </a:ext>
            </a:extLst>
          </p:cNvPr>
          <p:cNvSpPr txBox="1"/>
          <p:nvPr/>
        </p:nvSpPr>
        <p:spPr>
          <a:xfrm>
            <a:off x="786581" y="4204925"/>
            <a:ext cx="2625213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Primary funding sources come from the MRC IAA  and the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Wellcome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revenue retention fund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17406D">
                  <a:lumMod val="20000"/>
                  <a:lumOff val="80000"/>
                </a:srgbClr>
              </a:solidFill>
              <a:latin typeface="Calibri Light" panose="020F0302020204030204"/>
              <a:ea typeface="Calibri Light" panose="020F0302020204030204"/>
              <a:cs typeface="Calibri Light" panose="020F030202020403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326453E-3903-4A6E-BEE9-0785E851F505}"/>
              </a:ext>
            </a:extLst>
          </p:cNvPr>
          <p:cNvSpPr/>
          <p:nvPr/>
        </p:nvSpPr>
        <p:spPr>
          <a:xfrm>
            <a:off x="3406878" y="4252792"/>
            <a:ext cx="1582993" cy="62434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255860"/>
            <a:ext cx="12192000" cy="6021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3" y="6255860"/>
            <a:ext cx="1937657" cy="602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5A5328-CBCB-42ED-9F97-8B7333D3516F}"/>
              </a:ext>
            </a:extLst>
          </p:cNvPr>
          <p:cNvSpPr txBox="1"/>
          <p:nvPr/>
        </p:nvSpPr>
        <p:spPr>
          <a:xfrm>
            <a:off x="1838566" y="377665"/>
            <a:ext cx="1206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Verdana" panose="020B0604030504040204" pitchFamily="34" charset="0"/>
                <a:cs typeface="Times New Roman" panose="02020603050405020304" pitchFamily="18" charset="0"/>
              </a:rPr>
              <a:t>MLSTF Case for Support form: What the Panel Are Looking For?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8929A-0AE3-4D7C-8711-A49B8E3C8DC7}"/>
              </a:ext>
            </a:extLst>
          </p:cNvPr>
          <p:cNvSpPr txBox="1"/>
          <p:nvPr/>
        </p:nvSpPr>
        <p:spPr>
          <a:xfrm>
            <a:off x="1147350" y="1138883"/>
            <a:ext cx="943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DBEFF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MLSTF case for support form is comprised of a lay summary, IP declaration and 8 main sections: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BEFF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6A8A12-068A-458D-9F85-233904A47885}"/>
              </a:ext>
            </a:extLst>
          </p:cNvPr>
          <p:cNvGrpSpPr>
            <a:grpSpLocks noChangeAspect="1"/>
          </p:cNvGrpSpPr>
          <p:nvPr/>
        </p:nvGrpSpPr>
        <p:grpSpPr>
          <a:xfrm>
            <a:off x="226076" y="3959883"/>
            <a:ext cx="1074209" cy="1074209"/>
            <a:chOff x="5379224" y="2484994"/>
            <a:chExt cx="2040751" cy="2040751"/>
          </a:xfrm>
          <a:solidFill>
            <a:srgbClr val="FFFF00"/>
          </a:solidFill>
        </p:grpSpPr>
        <p:pic>
          <p:nvPicPr>
            <p:cNvPr id="12" name="Graphic 11" descr="Flask with solid fill">
              <a:extLst>
                <a:ext uri="{FF2B5EF4-FFF2-40B4-BE49-F238E27FC236}">
                  <a16:creationId xmlns:a16="http://schemas.microsoft.com/office/drawing/2014/main" id="{2BC64C1F-19C7-43A7-BBB7-CE4FEA281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61449" y="2971800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Arrow circle with solid fill">
              <a:extLst>
                <a:ext uri="{FF2B5EF4-FFF2-40B4-BE49-F238E27FC236}">
                  <a16:creationId xmlns:a16="http://schemas.microsoft.com/office/drawing/2014/main" id="{911890ED-0133-4C55-A553-53DA6C3A4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79224" y="2484994"/>
              <a:ext cx="2040751" cy="204075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187936-5D4B-4D8F-99CD-513C498EB6B6}"/>
              </a:ext>
            </a:extLst>
          </p:cNvPr>
          <p:cNvSpPr txBox="1"/>
          <p:nvPr/>
        </p:nvSpPr>
        <p:spPr>
          <a:xfrm>
            <a:off x="1547191" y="4089538"/>
            <a:ext cx="489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Section 1.1: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 Justification and Development Plan</a:t>
            </a:r>
          </a:p>
        </p:txBody>
      </p:sp>
      <p:pic>
        <p:nvPicPr>
          <p:cNvPr id="15" name="Graphic 14" descr="Warning with solid fill">
            <a:extLst>
              <a:ext uri="{FF2B5EF4-FFF2-40B4-BE49-F238E27FC236}">
                <a16:creationId xmlns:a16="http://schemas.microsoft.com/office/drawing/2014/main" id="{AC233E80-856C-4C3C-91C8-DCD01CE870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279" y="5098365"/>
            <a:ext cx="730071" cy="7300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885C18-9C90-41F1-B218-2EA9DAC115C3}"/>
              </a:ext>
            </a:extLst>
          </p:cNvPr>
          <p:cNvSpPr txBox="1"/>
          <p:nvPr/>
        </p:nvSpPr>
        <p:spPr>
          <a:xfrm>
            <a:off x="1547191" y="5213000"/>
            <a:ext cx="469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Section 1.2: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Risks to Delivering the Project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F39AAD-614F-4283-B0A5-DCF3478BCDE2}"/>
              </a:ext>
            </a:extLst>
          </p:cNvPr>
          <p:cNvSpPr txBox="1"/>
          <p:nvPr/>
        </p:nvSpPr>
        <p:spPr>
          <a:xfrm>
            <a:off x="1547191" y="6095123"/>
            <a:ext cx="431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Section 2: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Competitiveness of the approach  </a:t>
            </a:r>
          </a:p>
        </p:txBody>
      </p:sp>
      <p:pic>
        <p:nvPicPr>
          <p:cNvPr id="18" name="Graphic 17" descr="Podium with solid fill">
            <a:extLst>
              <a:ext uri="{FF2B5EF4-FFF2-40B4-BE49-F238E27FC236}">
                <a16:creationId xmlns:a16="http://schemas.microsoft.com/office/drawing/2014/main" id="{AACA1967-5867-46E5-A2AF-C41A687E98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279" y="5999173"/>
            <a:ext cx="730071" cy="7300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FC8960-CBB7-464F-A166-E0C4361B3B4D}"/>
              </a:ext>
            </a:extLst>
          </p:cNvPr>
          <p:cNvSpPr txBox="1"/>
          <p:nvPr/>
        </p:nvSpPr>
        <p:spPr>
          <a:xfrm>
            <a:off x="7804004" y="2212666"/>
            <a:ext cx="415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Section 3: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engagement  </a:t>
            </a:r>
          </a:p>
        </p:txBody>
      </p:sp>
      <p:pic>
        <p:nvPicPr>
          <p:cNvPr id="20" name="Graphic 19" descr="Factory with solid fill">
            <a:extLst>
              <a:ext uri="{FF2B5EF4-FFF2-40B4-BE49-F238E27FC236}">
                <a16:creationId xmlns:a16="http://schemas.microsoft.com/office/drawing/2014/main" id="{2373031F-8837-41C6-8386-3F98D24A7E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57006" y="2134006"/>
            <a:ext cx="730071" cy="7300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224812A-1A11-478B-ABA2-22EC4B2B83A9}"/>
              </a:ext>
            </a:extLst>
          </p:cNvPr>
          <p:cNvSpPr txBox="1"/>
          <p:nvPr/>
        </p:nvSpPr>
        <p:spPr>
          <a:xfrm>
            <a:off x="7804004" y="3170005"/>
            <a:ext cx="369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Section 4: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Regulatory Management </a:t>
            </a:r>
          </a:p>
        </p:txBody>
      </p:sp>
      <p:pic>
        <p:nvPicPr>
          <p:cNvPr id="22" name="Graphic 21" descr="CheckList with solid fill">
            <a:extLst>
              <a:ext uri="{FF2B5EF4-FFF2-40B4-BE49-F238E27FC236}">
                <a16:creationId xmlns:a16="http://schemas.microsoft.com/office/drawing/2014/main" id="{A499487F-BF19-4475-A160-A28A193560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65725" y="3114590"/>
            <a:ext cx="730071" cy="7300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DAFEF87-8888-4497-ADC5-D9503D2A3A32}"/>
              </a:ext>
            </a:extLst>
          </p:cNvPr>
          <p:cNvSpPr txBox="1"/>
          <p:nvPr/>
        </p:nvSpPr>
        <p:spPr>
          <a:xfrm>
            <a:off x="7804004" y="4104612"/>
            <a:ext cx="369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Section 5: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Management Plan </a:t>
            </a:r>
          </a:p>
        </p:txBody>
      </p:sp>
      <p:pic>
        <p:nvPicPr>
          <p:cNvPr id="24" name="Graphic 23" descr="Statistics with solid fill">
            <a:extLst>
              <a:ext uri="{FF2B5EF4-FFF2-40B4-BE49-F238E27FC236}">
                <a16:creationId xmlns:a16="http://schemas.microsoft.com/office/drawing/2014/main" id="{10B8FCAC-5530-4AB5-BFEF-DB8CE9ED80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65723" y="4052229"/>
            <a:ext cx="730071" cy="73007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C8A40A1-C1C1-434A-954B-2AC1A3EF392A}"/>
              </a:ext>
            </a:extLst>
          </p:cNvPr>
          <p:cNvSpPr txBox="1"/>
          <p:nvPr/>
        </p:nvSpPr>
        <p:spPr>
          <a:xfrm>
            <a:off x="7804004" y="5125310"/>
            <a:ext cx="369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Section 6: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Justification for Support </a:t>
            </a:r>
          </a:p>
        </p:txBody>
      </p:sp>
      <p:pic>
        <p:nvPicPr>
          <p:cNvPr id="26" name="Graphic 25" descr="Head with gears with solid fill">
            <a:extLst>
              <a:ext uri="{FF2B5EF4-FFF2-40B4-BE49-F238E27FC236}">
                <a16:creationId xmlns:a16="http://schemas.microsoft.com/office/drawing/2014/main" id="{4B642E62-62AB-4DBF-BADE-1EDC5A745B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65724" y="5101580"/>
            <a:ext cx="730071" cy="73007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8C7B397-6216-4AD9-AFC4-8D97D286718B}"/>
              </a:ext>
            </a:extLst>
          </p:cNvPr>
          <p:cNvSpPr txBox="1"/>
          <p:nvPr/>
        </p:nvSpPr>
        <p:spPr>
          <a:xfrm>
            <a:off x="7804004" y="6098338"/>
            <a:ext cx="284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Section 7: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 of Matched Funding </a:t>
            </a:r>
          </a:p>
        </p:txBody>
      </p:sp>
      <p:pic>
        <p:nvPicPr>
          <p:cNvPr id="28" name="Graphic 27" descr="Coins with solid fill">
            <a:extLst>
              <a:ext uri="{FF2B5EF4-FFF2-40B4-BE49-F238E27FC236}">
                <a16:creationId xmlns:a16="http://schemas.microsoft.com/office/drawing/2014/main" id="{54156E2E-6100-4A21-9D0D-7BCDBE4B5E5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65723" y="6002388"/>
            <a:ext cx="730071" cy="730071"/>
          </a:xfrm>
          <a:prstGeom prst="rect">
            <a:avLst/>
          </a:prstGeom>
        </p:spPr>
      </p:pic>
      <p:pic>
        <p:nvPicPr>
          <p:cNvPr id="29" name="Graphic 28" descr="Lightbulb and gear with solid fill">
            <a:extLst>
              <a:ext uri="{FF2B5EF4-FFF2-40B4-BE49-F238E27FC236}">
                <a16:creationId xmlns:a16="http://schemas.microsoft.com/office/drawing/2014/main" id="{435A236A-47E0-46D2-B9DC-ED69E1A0145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17279" y="3112307"/>
            <a:ext cx="730071" cy="73007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0FD5FD8-351A-4F7A-AA25-FA018EBFD888}"/>
              </a:ext>
            </a:extLst>
          </p:cNvPr>
          <p:cNvSpPr txBox="1"/>
          <p:nvPr/>
        </p:nvSpPr>
        <p:spPr>
          <a:xfrm>
            <a:off x="1547191" y="3157814"/>
            <a:ext cx="489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declaration: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Outline intellectual property associated with the project </a:t>
            </a:r>
          </a:p>
        </p:txBody>
      </p:sp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8E524BB4-3338-4796-9EFF-D2C9C821F51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06692" y="2218357"/>
            <a:ext cx="733029" cy="73302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E9D790E-B707-4326-8AA5-1612CF8F8175}"/>
              </a:ext>
            </a:extLst>
          </p:cNvPr>
          <p:cNvSpPr txBox="1"/>
          <p:nvPr/>
        </p:nvSpPr>
        <p:spPr>
          <a:xfrm>
            <a:off x="1547191" y="2206097"/>
            <a:ext cx="489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 summary: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the project, emphasising the impact and commercial opportunities   </a:t>
            </a:r>
          </a:p>
        </p:txBody>
      </p:sp>
    </p:spTree>
    <p:extLst>
      <p:ext uri="{BB962C8B-B14F-4D97-AF65-F5344CB8AC3E}">
        <p14:creationId xmlns:p14="http://schemas.microsoft.com/office/powerpoint/2010/main" val="95323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255860"/>
            <a:ext cx="12192000" cy="602140"/>
          </a:xfrm>
          <a:prstGeom prst="rect">
            <a:avLst/>
          </a:prstGeom>
          <a:solidFill>
            <a:srgbClr val="0021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EB885402-CE9D-4960-8132-420410C2F3E9}"/>
              </a:ext>
            </a:extLst>
          </p:cNvPr>
          <p:cNvSpPr txBox="1">
            <a:spLocks/>
          </p:cNvSpPr>
          <p:nvPr/>
        </p:nvSpPr>
        <p:spPr>
          <a:xfrm>
            <a:off x="1091683" y="210876"/>
            <a:ext cx="10058400" cy="496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7406D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b="1" i="0" u="none" strike="noStrike" kern="1200" cap="all" spc="2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MLSTF Impact at Oxford </a:t>
            </a:r>
            <a:endParaRPr lang="en-GB" b="1" i="0" u="none" strike="noStrike" kern="1200" cap="all" spc="2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2C3BB3-15EC-161A-FFEA-72F3C6705D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0" r="1"/>
          <a:stretch/>
        </p:blipFill>
        <p:spPr>
          <a:xfrm>
            <a:off x="10635573" y="6255048"/>
            <a:ext cx="1554777" cy="602952"/>
          </a:xfrm>
          <a:prstGeom prst="rect">
            <a:avLst/>
          </a:prstGeom>
          <a:ln w="57150"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52C428-D422-43D9-9E60-C0584FACF903}"/>
              </a:ext>
            </a:extLst>
          </p:cNvPr>
          <p:cNvCxnSpPr>
            <a:cxnSpLocks/>
          </p:cNvCxnSpPr>
          <p:nvPr/>
        </p:nvCxnSpPr>
        <p:spPr>
          <a:xfrm flipH="1">
            <a:off x="1091683" y="1750441"/>
            <a:ext cx="10562252" cy="6826"/>
          </a:xfrm>
          <a:prstGeom prst="line">
            <a:avLst/>
          </a:prstGeom>
          <a:ln w="76200">
            <a:solidFill>
              <a:srgbClr val="1130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A52895E-9032-458F-9BE3-9920B96CA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08" y="1132085"/>
            <a:ext cx="11443184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255860"/>
            <a:ext cx="12192000" cy="6021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A5328-CBCB-42ED-9F97-8B7333D3516F}"/>
              </a:ext>
            </a:extLst>
          </p:cNvPr>
          <p:cNvSpPr txBox="1"/>
          <p:nvPr/>
        </p:nvSpPr>
        <p:spPr>
          <a:xfrm>
            <a:off x="4429835" y="340454"/>
            <a:ext cx="402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accent2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NDCN and MLSTF: Key Metrics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8929A-0AE3-4D7C-8711-A49B8E3C8DC7}"/>
              </a:ext>
            </a:extLst>
          </p:cNvPr>
          <p:cNvSpPr txBox="1"/>
          <p:nvPr/>
        </p:nvSpPr>
        <p:spPr>
          <a:xfrm>
            <a:off x="1147350" y="1138883"/>
            <a:ext cx="1005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NDCN has the 3</a:t>
            </a:r>
            <a:r>
              <a:rPr lang="en-GB" b="1" baseline="300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</a:t>
            </a:r>
            <a:r>
              <a:rPr lang="en-GB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highest</a:t>
            </a:r>
            <a:r>
              <a:rPr lang="en-GB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number of </a:t>
            </a:r>
            <a:r>
              <a:rPr lang="en-GB" dirty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applications and awards for MLSTF during the years 2020-2024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BEFF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D790E-B707-4326-8AA5-1612CF8F8175}"/>
              </a:ext>
            </a:extLst>
          </p:cNvPr>
          <p:cNvSpPr txBox="1"/>
          <p:nvPr/>
        </p:nvSpPr>
        <p:spPr>
          <a:xfrm>
            <a:off x="521110" y="2121978"/>
            <a:ext cx="48928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The NDCN overall has a high success rate when applying to MLSTF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33 application have been made form the NDCN over the last 4 years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Of these applications, 10 have been successful, representing a </a:t>
            </a:r>
            <a:r>
              <a:rPr lang="en-GB" b="1" dirty="0">
                <a:solidFill>
                  <a:srgbClr val="FFC000"/>
                </a:solidFill>
                <a:latin typeface="Calibri" panose="020F0502020204030204"/>
              </a:rPr>
              <a:t>33% success rate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27B486-0973-4DB6-8F35-F9C4C994E4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80" y="1886015"/>
            <a:ext cx="5680710" cy="3313430"/>
          </a:xfrm>
          <a:prstGeom prst="rect">
            <a:avLst/>
          </a:prstGeom>
          <a:noFill/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7D64ED-41F8-46D2-A7F8-C39A1B48B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38480"/>
              </p:ext>
            </p:extLst>
          </p:nvPr>
        </p:nvGraphicFramePr>
        <p:xfrm>
          <a:off x="5990180" y="5367755"/>
          <a:ext cx="5680710" cy="1265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430">
                  <a:extLst>
                    <a:ext uri="{9D8B030D-6E8A-4147-A177-3AD203B41FA5}">
                      <a16:colId xmlns:a16="http://schemas.microsoft.com/office/drawing/2014/main" val="3537935948"/>
                    </a:ext>
                  </a:extLst>
                </a:gridCol>
                <a:gridCol w="681832">
                  <a:extLst>
                    <a:ext uri="{9D8B030D-6E8A-4147-A177-3AD203B41FA5}">
                      <a16:colId xmlns:a16="http://schemas.microsoft.com/office/drawing/2014/main" val="2825863557"/>
                    </a:ext>
                  </a:extLst>
                </a:gridCol>
                <a:gridCol w="573605">
                  <a:extLst>
                    <a:ext uri="{9D8B030D-6E8A-4147-A177-3AD203B41FA5}">
                      <a16:colId xmlns:a16="http://schemas.microsoft.com/office/drawing/2014/main" val="3813633946"/>
                    </a:ext>
                  </a:extLst>
                </a:gridCol>
                <a:gridCol w="573606">
                  <a:extLst>
                    <a:ext uri="{9D8B030D-6E8A-4147-A177-3AD203B41FA5}">
                      <a16:colId xmlns:a16="http://schemas.microsoft.com/office/drawing/2014/main" val="4178386223"/>
                    </a:ext>
                  </a:extLst>
                </a:gridCol>
                <a:gridCol w="584428">
                  <a:extLst>
                    <a:ext uri="{9D8B030D-6E8A-4147-A177-3AD203B41FA5}">
                      <a16:colId xmlns:a16="http://schemas.microsoft.com/office/drawing/2014/main" val="3354799631"/>
                    </a:ext>
                  </a:extLst>
                </a:gridCol>
                <a:gridCol w="606073">
                  <a:extLst>
                    <a:ext uri="{9D8B030D-6E8A-4147-A177-3AD203B41FA5}">
                      <a16:colId xmlns:a16="http://schemas.microsoft.com/office/drawing/2014/main" val="4155263847"/>
                    </a:ext>
                  </a:extLst>
                </a:gridCol>
                <a:gridCol w="705633">
                  <a:extLst>
                    <a:ext uri="{9D8B030D-6E8A-4147-A177-3AD203B41FA5}">
                      <a16:colId xmlns:a16="http://schemas.microsoft.com/office/drawing/2014/main" val="2879857765"/>
                    </a:ext>
                  </a:extLst>
                </a:gridCol>
                <a:gridCol w="635103">
                  <a:extLst>
                    <a:ext uri="{9D8B030D-6E8A-4147-A177-3AD203B41FA5}">
                      <a16:colId xmlns:a16="http://schemas.microsoft.com/office/drawing/2014/main" val="231592102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2020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2021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2022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2023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2024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2024,2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Grand Total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0775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1403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Successful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09369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1403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Unsuccessful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3805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Grand Total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32372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54943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Success Rate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50%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50%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17%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30%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7427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52358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Custom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7406D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7406D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fd5364-9c80-4dee-abcb-8df63c6c8028" xsi:nil="true"/>
    <lcf76f155ced4ddcb4097134ff3c332f xmlns="45c0426d-9399-4e97-96b2-0f0e4c71817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40F5B76EE1ED479ADC72FDA847B988" ma:contentTypeVersion="14" ma:contentTypeDescription="Create a new document." ma:contentTypeScope="" ma:versionID="f9e158802e3635c954b8e52151359056">
  <xsd:schema xmlns:xsd="http://www.w3.org/2001/XMLSchema" xmlns:xs="http://www.w3.org/2001/XMLSchema" xmlns:p="http://schemas.microsoft.com/office/2006/metadata/properties" xmlns:ns2="45c0426d-9399-4e97-96b2-0f0e4c71817a" xmlns:ns3="e9fd5364-9c80-4dee-abcb-8df63c6c8028" targetNamespace="http://schemas.microsoft.com/office/2006/metadata/properties" ma:root="true" ma:fieldsID="1e43050d5961a547c3ac5091fcadee97" ns2:_="" ns3:_="">
    <xsd:import namespace="45c0426d-9399-4e97-96b2-0f0e4c71817a"/>
    <xsd:import namespace="e9fd5364-9c80-4dee-abcb-8df63c6c80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c0426d-9399-4e97-96b2-0f0e4c7181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d5364-9c80-4dee-abcb-8df63c6c80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02e54e-7ced-4122-a281-c9b2ced1d63b}" ma:internalName="TaxCatchAll" ma:showField="CatchAllData" ma:web="e9fd5364-9c80-4dee-abcb-8df63c6c80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1074F1-3A87-4FC9-A121-4FD67972366B}">
  <ds:schemaRefs>
    <ds:schemaRef ds:uri="45c0426d-9399-4e97-96b2-0f0e4c71817a"/>
    <ds:schemaRef ds:uri="e9fd5364-9c80-4dee-abcb-8df63c6c802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5153280-BD30-4C0E-BB29-34A4AD858389}">
  <ds:schemaRefs>
    <ds:schemaRef ds:uri="45c0426d-9399-4e97-96b2-0f0e4c71817a"/>
    <ds:schemaRef ds:uri="e9fd5364-9c80-4dee-abcb-8df63c6c80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569BBC5-AEC1-44DD-AAE8-80F5F2EE55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5293</TotalTime>
  <Words>1624</Words>
  <Application>Microsoft Office PowerPoint</Application>
  <PresentationFormat>Widescreen</PresentationFormat>
  <Paragraphs>238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Verdana</vt:lpstr>
      <vt:lpstr>1_Retrospect</vt:lpstr>
      <vt:lpstr>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1 | WHAT DOES GOOD LOOK LIKE</vt:lpstr>
      <vt:lpstr>CASE STUDY 1 | WHAT DOES GOOD LOOK LIKE</vt:lpstr>
      <vt:lpstr>CASE STUDY 2 | WHAT DOES GOOD LOOK LIKE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 Yarosh</dc:creator>
  <cp:lastModifiedBy>Niki Andrew</cp:lastModifiedBy>
  <cp:revision>70</cp:revision>
  <dcterms:created xsi:type="dcterms:W3CDTF">2024-09-26T08:40:04Z</dcterms:created>
  <dcterms:modified xsi:type="dcterms:W3CDTF">2024-11-27T15:54:00Z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0x010100F740F5B76EE1ED479ADC72FDA847B988</vt:lpwstr>
  </property>
  <property fmtid="{D5CDD505-2E9C-101B-9397-08002B2CF9AE}" pid="3" name="MediaServiceImageTags">
    <vt:lpwstr/>
  </property>
</Properties>
</file>